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4"/>
    <p:sldMasterId id="2147483655" r:id="rId5"/>
  </p:sldMasterIdLst>
  <p:notesMasterIdLst>
    <p:notesMasterId r:id="rId28"/>
  </p:notesMasterIdLst>
  <p:sldIdLst>
    <p:sldId id="256" r:id="rId6"/>
    <p:sldId id="258" r:id="rId7"/>
    <p:sldId id="259" r:id="rId8"/>
    <p:sldId id="260" r:id="rId9"/>
    <p:sldId id="261" r:id="rId10"/>
    <p:sldId id="262" r:id="rId11"/>
    <p:sldId id="277" r:id="rId12"/>
    <p:sldId id="264" r:id="rId13"/>
    <p:sldId id="279" r:id="rId14"/>
    <p:sldId id="265" r:id="rId15"/>
    <p:sldId id="266" r:id="rId16"/>
    <p:sldId id="267" r:id="rId17"/>
    <p:sldId id="268" r:id="rId18"/>
    <p:sldId id="280" r:id="rId19"/>
    <p:sldId id="269" r:id="rId20"/>
    <p:sldId id="270" r:id="rId21"/>
    <p:sldId id="276" r:id="rId22"/>
    <p:sldId id="271" r:id="rId23"/>
    <p:sldId id="273" r:id="rId24"/>
    <p:sldId id="278" r:id="rId25"/>
    <p:sldId id="274" r:id="rId26"/>
    <p:sldId id="281" r:id="rId27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21F1D-34A2-0A4B-5E25-E8901A6519C3}" v="251" dt="2026-06-02T10:25:19.214"/>
    <p1510:client id="{21F1B77B-1A4E-F3F4-E281-CB7476FDF1F6}" v="63" dt="2026-06-02T07:38:30.040"/>
    <p1510:client id="{2D0F9A30-CD86-906E-A8C3-8B482A3F73D2}" v="88" dt="2026-06-03T06:14:35.892"/>
    <p1510:client id="{3E766582-3FB5-611E-2DFD-FA541EEF9EA2}" v="8" dt="2026-06-02T09:44:51.222"/>
    <p1510:client id="{84F623C0-D481-2B2A-CDFE-1C768BEA1279}" v="2" dt="2026-06-02T12:26:54.279"/>
    <p1510:client id="{9F36EB14-4AA1-AD82-09A5-3BE6E1C70318}" v="328" dt="2026-06-02T13:01:21.511"/>
    <p1510:client id="{A974C19E-93B7-4C5B-940B-0558882A9F8C}" v="30" dt="2026-06-02T13:11:19.684"/>
    <p1510:client id="{C7346D2E-B430-10C3-6641-FB019C876854}" v="6" dt="2026-06-02T07:47:49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3bf69bee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3bf69bee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ED6D6C6A-D8EC-AEE1-9252-536E56C55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>
            <a:extLst>
              <a:ext uri="{FF2B5EF4-FFF2-40B4-BE49-F238E27FC236}">
                <a16:creationId xmlns:a16="http://schemas.microsoft.com/office/drawing/2014/main" id="{308BA169-7997-C7C2-44AE-3415AA586A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>
            <a:extLst>
              <a:ext uri="{FF2B5EF4-FFF2-40B4-BE49-F238E27FC236}">
                <a16:creationId xmlns:a16="http://schemas.microsoft.com/office/drawing/2014/main" id="{C3B073D6-D4E4-4898-8B68-3436E65A5A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230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93fdb3b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93fdb3b6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3fbea9f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33fbea9f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fc79f612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fc79f612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fcf6a9c6f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fcf6a9c6f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Tittel og innhol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38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 rot="5400000">
            <a:off x="2850356" y="696118"/>
            <a:ext cx="3451225" cy="740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275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211137" y="5354637"/>
            <a:ext cx="8723312" cy="1330325"/>
            <a:chOff x="-3905250" y="4294188"/>
            <a:chExt cx="13011150" cy="1892300"/>
          </a:xfrm>
        </p:grpSpPr>
        <p:sp>
          <p:nvSpPr>
            <p:cNvPr id="8" name="Google Shape;8;p1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228600" y="228600"/>
            <a:ext cx="8696325" cy="2468562"/>
          </a:xfrm>
          <a:prstGeom prst="roundRect">
            <a:avLst>
              <a:gd name="adj" fmla="val 726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211137" y="1679575"/>
            <a:ext cx="8723312" cy="1330325"/>
            <a:chOff x="-3905251" y="4294188"/>
            <a:chExt cx="13027839" cy="1892300"/>
          </a:xfrm>
        </p:grpSpPr>
        <p:sp>
          <p:nvSpPr>
            <p:cNvPr id="27" name="Google Shape;27;p3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satt.visma.no/loginn/kristiansan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elyst.n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ctrTitle"/>
          </p:nvPr>
        </p:nvSpPr>
        <p:spPr>
          <a:xfrm>
            <a:off x="990600" y="2178050"/>
            <a:ext cx="7467600" cy="109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Sjøstrand skole </a:t>
            </a:r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err="1"/>
              <a:t>onsdag</a:t>
            </a:r>
            <a:r>
              <a:rPr lang="en-US"/>
              <a:t> 3 . </a:t>
            </a:r>
            <a:r>
              <a:rPr lang="en-US" err="1"/>
              <a:t>juni</a:t>
            </a:r>
            <a:r>
              <a:rPr lang="en-US"/>
              <a:t> 2026 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en-US" sz="1100" u="sng">
              <a:solidFill>
                <a:schemeClr val="hlink"/>
              </a:solidFill>
              <a:latin typeface="Arial"/>
              <a:cs typeface="Arial"/>
            </a:endParaRPr>
          </a:p>
        </p:txBody>
      </p:sp>
      <p:pic>
        <p:nvPicPr>
          <p:cNvPr id="76" name="Google Shape;76;p9" descr="sjostr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5410200"/>
            <a:ext cx="94297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00" cy="34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FAU  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87" y="2438756"/>
            <a:ext cx="7844825" cy="441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00" cy="34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FAU sine oppgaver </a:t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250" y="1836625"/>
            <a:ext cx="7408800" cy="41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00" cy="34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b-NO"/>
              <a:t>Er det noen fra 1. trinn som vil bli klassekontakt?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nb-NO"/>
          </a:p>
          <a:p>
            <a:pPr marL="0" indent="0">
              <a:buNone/>
            </a:pPr>
            <a:r>
              <a:rPr lang="nb-NO" sz="2000"/>
              <a:t>Klassekontakt velges normalt på første foreldremøte på høsten. 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Men! Vi vil gjerne kommunisere med 1. trinn før foreldremøtet. 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 dirty="0"/>
              <a:t>Derfor ønsker vi at 1. trinn finner en fast eller midlertidig klassekontakt nå. Så sikrer vi at 1. trinn er med «hele veien» i FAU </a:t>
            </a:r>
            <a:r>
              <a:rPr lang="nb-NO" sz="2000"/>
              <a:t>skoleåret 26/27.</a:t>
            </a:r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 du med?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57200" y="2288200"/>
            <a:ext cx="5543700" cy="28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2300" b="1">
              <a:latin typeface="Calibri"/>
            </a:endParaRPr>
          </a:p>
          <a:p>
            <a:pPr indent="-374650">
              <a:lnSpc>
                <a:spcPct val="80000"/>
              </a:lnSpc>
              <a:spcBef>
                <a:spcPts val="0"/>
              </a:spcBef>
              <a:buSzPts val="2300"/>
              <a:buChar char="-"/>
            </a:pPr>
            <a:endParaRPr lang="en-US" sz="2300" b="1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>
                <a:latin typeface="Calibri"/>
              </a:rPr>
              <a:t>Skolens </a:t>
            </a:r>
            <a:r>
              <a:rPr lang="en-US" sz="2300" err="1">
                <a:latin typeface="Calibri"/>
              </a:rPr>
              <a:t>sosiale</a:t>
            </a:r>
            <a:r>
              <a:rPr lang="en-US" sz="2300">
                <a:latin typeface="Calibri"/>
              </a:rPr>
              <a:t> </a:t>
            </a:r>
            <a:r>
              <a:rPr lang="en-US" sz="2300" err="1">
                <a:latin typeface="Calibri"/>
              </a:rPr>
              <a:t>årshjul</a:t>
            </a:r>
            <a:r>
              <a:rPr lang="en-US" sz="2300">
                <a:latin typeface="Calibri"/>
              </a:rPr>
              <a:t> </a:t>
            </a:r>
            <a:endParaRPr lang="en-US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>
                <a:latin typeface="Calibri"/>
              </a:rPr>
              <a:t>TL (</a:t>
            </a:r>
            <a:r>
              <a:rPr lang="en-US" sz="2300" err="1">
                <a:latin typeface="Calibri"/>
              </a:rPr>
              <a:t>trivselsleder</a:t>
            </a:r>
            <a:r>
              <a:rPr lang="en-US" sz="2300">
                <a:latin typeface="Calibri"/>
              </a:rPr>
              <a:t> 4.-7. </a:t>
            </a:r>
            <a:r>
              <a:rPr lang="en-US" sz="2300" err="1">
                <a:latin typeface="Calibri"/>
              </a:rPr>
              <a:t>trinn</a:t>
            </a:r>
            <a:r>
              <a:rPr lang="en-US" sz="2300">
                <a:latin typeface="Calibri"/>
              </a:rPr>
              <a:t>)</a:t>
            </a:r>
            <a:endParaRPr lang="en-US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>
                <a:latin typeface="Calibri"/>
              </a:rPr>
              <a:t>LINK (</a:t>
            </a:r>
            <a:r>
              <a:rPr lang="en-US" sz="2300" err="1">
                <a:latin typeface="Calibri"/>
              </a:rPr>
              <a:t>livsmestring</a:t>
            </a:r>
            <a:r>
              <a:rPr lang="en-US" sz="2300">
                <a:latin typeface="Calibri"/>
              </a:rPr>
              <a:t> </a:t>
            </a:r>
            <a:r>
              <a:rPr lang="en-US" sz="2300" err="1">
                <a:latin typeface="Calibri"/>
              </a:rPr>
              <a:t>i</a:t>
            </a:r>
            <a:r>
              <a:rPr lang="en-US" sz="2300">
                <a:latin typeface="Calibri"/>
              </a:rPr>
              <a:t> </a:t>
            </a:r>
            <a:r>
              <a:rPr lang="en-US" sz="2300" err="1">
                <a:latin typeface="Calibri"/>
              </a:rPr>
              <a:t>norske</a:t>
            </a:r>
            <a:r>
              <a:rPr lang="en-US" sz="2300">
                <a:latin typeface="Calibri"/>
              </a:rPr>
              <a:t> </a:t>
            </a:r>
            <a:r>
              <a:rPr lang="en-US" sz="2300" err="1">
                <a:latin typeface="Calibri"/>
              </a:rPr>
              <a:t>klasserom</a:t>
            </a:r>
            <a:r>
              <a:rPr lang="en-US" sz="2300">
                <a:latin typeface="Calibri"/>
              </a:rPr>
              <a:t>)</a:t>
            </a:r>
            <a:endParaRPr lang="en-US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 err="1">
                <a:latin typeface="Calibri"/>
              </a:rPr>
              <a:t>Faddertrinn</a:t>
            </a:r>
            <a:r>
              <a:rPr lang="en-US" sz="2300">
                <a:latin typeface="Calibri"/>
              </a:rPr>
              <a:t> </a:t>
            </a:r>
            <a:r>
              <a:rPr lang="en-US" sz="2000">
                <a:latin typeface="Calibri"/>
              </a:rPr>
              <a:t>(4. </a:t>
            </a:r>
            <a:r>
              <a:rPr lang="en-US" sz="2000" err="1">
                <a:latin typeface="Calibri"/>
              </a:rPr>
              <a:t>trinn</a:t>
            </a:r>
            <a:r>
              <a:rPr lang="en-US" sz="2000">
                <a:latin typeface="Calibri"/>
              </a:rPr>
              <a:t> er </a:t>
            </a:r>
            <a:r>
              <a:rPr lang="en-US" sz="2000" err="1">
                <a:latin typeface="Calibri"/>
              </a:rPr>
              <a:t>faddere</a:t>
            </a:r>
            <a:r>
              <a:rPr lang="en-US" sz="2000">
                <a:latin typeface="Calibri"/>
              </a:rPr>
              <a:t> for 1. </a:t>
            </a:r>
            <a:r>
              <a:rPr lang="en-US" sz="2000" err="1">
                <a:latin typeface="Calibri"/>
              </a:rPr>
              <a:t>trinn</a:t>
            </a:r>
            <a:r>
              <a:rPr lang="en-US" sz="2000">
                <a:latin typeface="Calibri"/>
              </a:rPr>
              <a:t>)</a:t>
            </a: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 err="1">
                <a:latin typeface="Calibri"/>
              </a:rPr>
              <a:t>Vennegrupper</a:t>
            </a:r>
            <a:r>
              <a:rPr lang="en-US" sz="2300">
                <a:latin typeface="Calibri"/>
              </a:rPr>
              <a:t> </a:t>
            </a: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 b="1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 b="1">
              <a:latin typeface="Calibri"/>
            </a:endParaRPr>
          </a:p>
          <a:p>
            <a:pPr marL="273050" indent="-127000">
              <a:lnSpc>
                <a:spcPct val="80000"/>
              </a:lnSpc>
              <a:spcBef>
                <a:spcPts val="460"/>
              </a:spcBef>
              <a:buSzPts val="2300"/>
              <a:buNone/>
            </a:pPr>
            <a:endParaRPr lang="en-US" sz="2300" b="1"/>
          </a:p>
          <a:p>
            <a:pPr marL="273050" indent="-27305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r>
              <a:rPr lang="en-US" sz="1900"/>
              <a:t>   </a:t>
            </a:r>
            <a:endParaRPr/>
          </a:p>
          <a:p>
            <a:pPr marL="273050" marR="0" lvl="0" indent="-152400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endParaRPr sz="1900" b="0" i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Mette -sosiallærer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150" y="1432099"/>
            <a:ext cx="1588451" cy="211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8500" y="2772276"/>
            <a:ext cx="1545009" cy="211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155" y="3841365"/>
            <a:ext cx="1588450" cy="200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FDE537AE-0160-A6B6-4B03-6268FAC9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>
            <a:extLst>
              <a:ext uri="{FF2B5EF4-FFF2-40B4-BE49-F238E27FC236}">
                <a16:creationId xmlns:a16="http://schemas.microsoft.com/office/drawing/2014/main" id="{B62BB914-239D-1603-4380-6664F1FE1F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2288200"/>
            <a:ext cx="5543700" cy="28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2300" b="1">
              <a:latin typeface="Calibri"/>
            </a:endParaRPr>
          </a:p>
          <a:p>
            <a:pPr indent="-374650">
              <a:lnSpc>
                <a:spcPct val="80000"/>
              </a:lnSpc>
              <a:spcBef>
                <a:spcPts val="0"/>
              </a:spcBef>
              <a:buSzPts val="2300"/>
              <a:buChar char="-"/>
            </a:pPr>
            <a:endParaRPr lang="en-US" sz="2300" b="1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>
                <a:latin typeface="Calibri"/>
              </a:rPr>
              <a:t>Skolens </a:t>
            </a:r>
            <a:r>
              <a:rPr lang="en-US" sz="2300" err="1">
                <a:latin typeface="Calibri"/>
              </a:rPr>
              <a:t>sosiale</a:t>
            </a:r>
            <a:r>
              <a:rPr lang="en-US" sz="2300">
                <a:latin typeface="Calibri"/>
              </a:rPr>
              <a:t> </a:t>
            </a:r>
            <a:r>
              <a:rPr lang="en-US" sz="2300" err="1">
                <a:latin typeface="Calibri"/>
              </a:rPr>
              <a:t>årshjul</a:t>
            </a:r>
            <a:r>
              <a:rPr lang="en-US" sz="2300">
                <a:latin typeface="Calibri"/>
              </a:rPr>
              <a:t> </a:t>
            </a:r>
            <a:endParaRPr lang="en-US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>
                <a:latin typeface="Calibri"/>
              </a:rPr>
              <a:t>TL (</a:t>
            </a:r>
            <a:r>
              <a:rPr lang="en-US" sz="2300" err="1">
                <a:latin typeface="Calibri"/>
              </a:rPr>
              <a:t>trivselsleder</a:t>
            </a:r>
            <a:r>
              <a:rPr lang="en-US" sz="2300">
                <a:latin typeface="Calibri"/>
              </a:rPr>
              <a:t> 4.-7. </a:t>
            </a:r>
            <a:r>
              <a:rPr lang="en-US" sz="2300" err="1">
                <a:latin typeface="Calibri"/>
              </a:rPr>
              <a:t>trinn</a:t>
            </a:r>
            <a:r>
              <a:rPr lang="en-US" sz="2300">
                <a:latin typeface="Calibri"/>
              </a:rPr>
              <a:t>)</a:t>
            </a:r>
            <a:endParaRPr lang="en-US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>
                <a:latin typeface="Calibri"/>
              </a:rPr>
              <a:t>LINK (</a:t>
            </a:r>
            <a:r>
              <a:rPr lang="en-US" sz="2300" err="1">
                <a:latin typeface="Calibri"/>
              </a:rPr>
              <a:t>livsmestring</a:t>
            </a:r>
            <a:r>
              <a:rPr lang="en-US" sz="2300">
                <a:latin typeface="Calibri"/>
              </a:rPr>
              <a:t> </a:t>
            </a:r>
            <a:r>
              <a:rPr lang="en-US" sz="2300" err="1">
                <a:latin typeface="Calibri"/>
              </a:rPr>
              <a:t>i</a:t>
            </a:r>
            <a:r>
              <a:rPr lang="en-US" sz="2300">
                <a:latin typeface="Calibri"/>
              </a:rPr>
              <a:t> </a:t>
            </a:r>
            <a:r>
              <a:rPr lang="en-US" sz="2300" err="1">
                <a:latin typeface="Calibri"/>
              </a:rPr>
              <a:t>norske</a:t>
            </a:r>
            <a:r>
              <a:rPr lang="en-US" sz="2300">
                <a:latin typeface="Calibri"/>
              </a:rPr>
              <a:t> </a:t>
            </a:r>
            <a:r>
              <a:rPr lang="en-US" sz="2300" err="1">
                <a:latin typeface="Calibri"/>
              </a:rPr>
              <a:t>klasserom</a:t>
            </a:r>
            <a:r>
              <a:rPr lang="en-US" sz="2300">
                <a:latin typeface="Calibri"/>
              </a:rPr>
              <a:t>)</a:t>
            </a:r>
            <a:endParaRPr lang="en-US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 err="1">
                <a:latin typeface="Calibri"/>
              </a:rPr>
              <a:t>Faddertrinn</a:t>
            </a:r>
            <a:r>
              <a:rPr lang="en-US" sz="2300">
                <a:latin typeface="Calibri"/>
              </a:rPr>
              <a:t> </a:t>
            </a:r>
            <a:r>
              <a:rPr lang="en-US" sz="2000">
                <a:latin typeface="Calibri"/>
              </a:rPr>
              <a:t>(4. </a:t>
            </a:r>
            <a:r>
              <a:rPr lang="en-US" sz="2000" err="1">
                <a:latin typeface="Calibri"/>
              </a:rPr>
              <a:t>trinn</a:t>
            </a:r>
            <a:r>
              <a:rPr lang="en-US" sz="2000">
                <a:latin typeface="Calibri"/>
              </a:rPr>
              <a:t> er </a:t>
            </a:r>
            <a:r>
              <a:rPr lang="en-US" sz="2000" err="1">
                <a:latin typeface="Calibri"/>
              </a:rPr>
              <a:t>faddere</a:t>
            </a:r>
            <a:r>
              <a:rPr lang="en-US" sz="2000">
                <a:latin typeface="Calibri"/>
              </a:rPr>
              <a:t> for 1. </a:t>
            </a:r>
            <a:r>
              <a:rPr lang="en-US" sz="2000" err="1">
                <a:latin typeface="Calibri"/>
              </a:rPr>
              <a:t>trinn</a:t>
            </a:r>
            <a:r>
              <a:rPr lang="en-US" sz="2000">
                <a:latin typeface="Calibri"/>
              </a:rPr>
              <a:t>)</a:t>
            </a: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r>
              <a:rPr lang="en-US" sz="2300" err="1">
                <a:latin typeface="Calibri"/>
              </a:rPr>
              <a:t>Vennegrupper</a:t>
            </a:r>
            <a:r>
              <a:rPr lang="en-US" sz="2300">
                <a:latin typeface="Calibri"/>
              </a:rPr>
              <a:t> </a:t>
            </a: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 b="1">
              <a:latin typeface="Calibri"/>
            </a:endParaRPr>
          </a:p>
          <a:p>
            <a:pPr marL="82550" indent="0">
              <a:lnSpc>
                <a:spcPct val="80000"/>
              </a:lnSpc>
              <a:spcBef>
                <a:spcPts val="0"/>
              </a:spcBef>
              <a:buSzPts val="2300"/>
              <a:buNone/>
            </a:pPr>
            <a:endParaRPr lang="en-US" sz="2300" b="1">
              <a:latin typeface="Calibri"/>
            </a:endParaRPr>
          </a:p>
          <a:p>
            <a:pPr marL="273050" indent="-127000">
              <a:lnSpc>
                <a:spcPct val="80000"/>
              </a:lnSpc>
              <a:spcBef>
                <a:spcPts val="460"/>
              </a:spcBef>
              <a:buSzPts val="2300"/>
              <a:buNone/>
            </a:pPr>
            <a:endParaRPr lang="en-US" sz="2300" b="1"/>
          </a:p>
          <a:p>
            <a:pPr marL="273050" indent="-273050">
              <a:lnSpc>
                <a:spcPct val="80000"/>
              </a:lnSpc>
              <a:spcBef>
                <a:spcPts val="380"/>
              </a:spcBef>
              <a:buSzPts val="1900"/>
              <a:buNone/>
            </a:pPr>
            <a:r>
              <a:rPr lang="en-US" sz="1900"/>
              <a:t>   </a:t>
            </a:r>
            <a:endParaRPr/>
          </a:p>
          <a:p>
            <a:pPr marL="273050" marR="0" lvl="0" indent="-152400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endParaRPr sz="1900" b="0" i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1" name="Google Shape;151;p21">
            <a:extLst>
              <a:ext uri="{FF2B5EF4-FFF2-40B4-BE49-F238E27FC236}">
                <a16:creationId xmlns:a16="http://schemas.microsoft.com/office/drawing/2014/main" id="{0ED91A54-9CBC-9219-251A-2BBCADD9F7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Mette -sosiallærer</a:t>
            </a:r>
            <a:endParaRPr/>
          </a:p>
        </p:txBody>
      </p:sp>
      <p:pic>
        <p:nvPicPr>
          <p:cNvPr id="152" name="Google Shape;152;p21">
            <a:extLst>
              <a:ext uri="{FF2B5EF4-FFF2-40B4-BE49-F238E27FC236}">
                <a16:creationId xmlns:a16="http://schemas.microsoft.com/office/drawing/2014/main" id="{DD88958D-6060-E9E2-1FD4-80EC73DEBF1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150" y="1432099"/>
            <a:ext cx="1588451" cy="211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>
            <a:extLst>
              <a:ext uri="{FF2B5EF4-FFF2-40B4-BE49-F238E27FC236}">
                <a16:creationId xmlns:a16="http://schemas.microsoft.com/office/drawing/2014/main" id="{7A795F05-A080-4049-4D80-83BC56A627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8500" y="2772276"/>
            <a:ext cx="1545009" cy="211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>
            <a:extLst>
              <a:ext uri="{FF2B5EF4-FFF2-40B4-BE49-F238E27FC236}">
                <a16:creationId xmlns:a16="http://schemas.microsoft.com/office/drawing/2014/main" id="{8B7E47DE-9D90-F7D4-F63C-1EA0A8F7477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155" y="3841365"/>
            <a:ext cx="1588450" cy="2008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4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867600" y="1982548"/>
            <a:ext cx="7408800" cy="4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*"/>
            </a:pPr>
            <a:r>
              <a:rPr lang="en-US" sz="2800" b="1"/>
              <a:t>En del av laget rundt barnet/eleven</a:t>
            </a:r>
            <a:endParaRPr sz="2800" b="1"/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*"/>
            </a:pPr>
            <a:r>
              <a:rPr lang="en-US" sz="2800" b="1"/>
              <a:t>Helsefremmende og forebyggende mandat</a:t>
            </a:r>
            <a:endParaRPr sz="2800" b="1"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*"/>
            </a:pPr>
            <a:r>
              <a:rPr lang="en-US" sz="2800" b="1"/>
              <a:t>H</a:t>
            </a:r>
            <a:r>
              <a:rPr lang="en-US" sz="28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ar faste oppdrag fordelt på ulike trinn - lovpålagte oppgaver</a:t>
            </a:r>
            <a:endParaRPr sz="2800" b="1" i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 b="1"/>
              <a:t>Skolestartsundersøkelse 1. trinn</a:t>
            </a:r>
            <a:endParaRPr sz="2800" b="1"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 b="1"/>
              <a:t>Kontaktinfo på skolens hjemmeside</a:t>
            </a:r>
            <a:endParaRPr sz="2800" b="1"/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b="1"/>
              <a:t>Tonje -h</a:t>
            </a:r>
            <a:r>
              <a:rPr lang="en-US" sz="4400" b="1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elses</a:t>
            </a:r>
            <a:r>
              <a:rPr lang="en-US" b="1"/>
              <a:t>ykepleier</a:t>
            </a: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457681" y="1433392"/>
            <a:ext cx="7863744" cy="478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Char char="*"/>
            </a:pPr>
            <a:r>
              <a:rPr lang="en-US" sz="3200" i="0" u="none">
                <a:latin typeface="Arial"/>
                <a:cs typeface="Arial"/>
              </a:rPr>
              <a:t>Leder </a:t>
            </a:r>
            <a:r>
              <a:rPr lang="en-US" sz="3200" i="0" u="none" err="1">
                <a:latin typeface="Arial"/>
                <a:cs typeface="Arial"/>
              </a:rPr>
              <a:t>skolens</a:t>
            </a:r>
            <a:r>
              <a:rPr lang="en-US" sz="3200" i="0" u="none"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koordineringsgruppe</a:t>
            </a:r>
            <a:r>
              <a:rPr lang="en-US" sz="3200" i="0" u="none">
                <a:latin typeface="Arial"/>
                <a:cs typeface="Arial"/>
              </a:rPr>
              <a:t> </a:t>
            </a:r>
            <a:endParaRPr lang="en-US"/>
          </a:p>
          <a:p>
            <a:pPr marL="273050" indent="-254000">
              <a:lnSpc>
                <a:spcPct val="150000"/>
              </a:lnSpc>
              <a:spcBef>
                <a:spcPts val="0"/>
              </a:spcBef>
              <a:buSzPts val="3300"/>
            </a:pPr>
            <a:r>
              <a:rPr lang="en-US" sz="3200" err="1">
                <a:latin typeface="Arial"/>
                <a:cs typeface="Arial"/>
              </a:rPr>
              <a:t>Tilrettelegging</a:t>
            </a:r>
            <a:endParaRPr lang="en-US" sz="3200">
              <a:latin typeface="Arial"/>
              <a:cs typeface="Arial"/>
            </a:endParaRPr>
          </a:p>
          <a:p>
            <a:pPr marL="273050" indent="-254000">
              <a:lnSpc>
                <a:spcPct val="150000"/>
              </a:lnSpc>
              <a:spcBef>
                <a:spcPts val="720"/>
              </a:spcBef>
              <a:buSzPts val="3300"/>
            </a:pPr>
            <a:r>
              <a:rPr lang="en-US" sz="3200" err="1">
                <a:latin typeface="Arial"/>
                <a:cs typeface="Arial"/>
              </a:rPr>
              <a:t>Kartlegging</a:t>
            </a:r>
            <a:r>
              <a:rPr lang="en-US" sz="3200">
                <a:latin typeface="Arial"/>
                <a:cs typeface="Arial"/>
              </a:rPr>
              <a:t>/ </a:t>
            </a:r>
            <a:r>
              <a:rPr lang="en-US" sz="3200" err="1">
                <a:latin typeface="Arial"/>
                <a:cs typeface="Arial"/>
              </a:rPr>
              <a:t>avklaring</a:t>
            </a:r>
            <a:r>
              <a:rPr lang="en-US" sz="3200">
                <a:latin typeface="Arial"/>
                <a:cs typeface="Arial"/>
              </a:rPr>
              <a:t>/ </a:t>
            </a:r>
            <a:r>
              <a:rPr lang="en-US" sz="3200" err="1">
                <a:latin typeface="Arial"/>
                <a:cs typeface="Arial"/>
              </a:rPr>
              <a:t>utredning</a:t>
            </a:r>
            <a:endParaRPr lang="en-US" sz="3200">
              <a:latin typeface="Arial"/>
              <a:cs typeface="Arial"/>
            </a:endParaRPr>
          </a:p>
          <a:p>
            <a:pPr marL="273050" indent="-254000">
              <a:lnSpc>
                <a:spcPct val="150000"/>
              </a:lnSpc>
              <a:spcBef>
                <a:spcPts val="720"/>
              </a:spcBef>
              <a:buSzPts val="3300"/>
            </a:pPr>
            <a:r>
              <a:rPr lang="en-US" sz="3200" err="1">
                <a:latin typeface="Arial"/>
                <a:cs typeface="Arial"/>
              </a:rPr>
              <a:t>Samarbeid</a:t>
            </a:r>
            <a:r>
              <a:rPr lang="en-US" sz="3200">
                <a:latin typeface="Arial"/>
                <a:cs typeface="Arial"/>
              </a:rPr>
              <a:t> </a:t>
            </a:r>
            <a:r>
              <a:rPr lang="en-US" sz="2800">
                <a:latin typeface="Arial"/>
                <a:cs typeface="Arial"/>
              </a:rPr>
              <a:t>(</a:t>
            </a:r>
            <a:r>
              <a:rPr lang="en-US" sz="2800" err="1">
                <a:latin typeface="Arial"/>
                <a:cs typeface="Arial"/>
              </a:rPr>
              <a:t>foreldre</a:t>
            </a:r>
            <a:r>
              <a:rPr lang="en-US" sz="2800">
                <a:latin typeface="Arial"/>
                <a:cs typeface="Arial"/>
              </a:rPr>
              <a:t>, PPT, ABUP, HABU)</a:t>
            </a:r>
          </a:p>
          <a:p>
            <a:pPr marL="273050" indent="-254000">
              <a:lnSpc>
                <a:spcPct val="150000"/>
              </a:lnSpc>
              <a:spcBef>
                <a:spcPts val="720"/>
              </a:spcBef>
              <a:buSzPts val="3300"/>
            </a:pPr>
            <a:r>
              <a:rPr lang="en-US" sz="3200">
                <a:latin typeface="Arial"/>
                <a:cs typeface="Arial"/>
              </a:rPr>
              <a:t>Ta kontakt! </a:t>
            </a:r>
            <a:endParaRPr sz="3200">
              <a:latin typeface="Arial"/>
              <a:cs typeface="Arial"/>
            </a:endParaRPr>
          </a:p>
          <a:p>
            <a:pPr marL="273050" indent="-273050">
              <a:spcBef>
                <a:spcPts val="720"/>
              </a:spcBef>
              <a:buSzPts val="3600"/>
              <a:buNone/>
            </a:pPr>
            <a:endParaRPr lang="en-US" sz="3600" b="1">
              <a:solidFill>
                <a:srgbClr val="073E87"/>
              </a:solidFill>
              <a:cs typeface="Arial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40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Kristina – </a:t>
            </a:r>
            <a:r>
              <a:rPr lang="en-US" sz="4000"/>
              <a:t>TPO (</a:t>
            </a:r>
            <a:r>
              <a:rPr lang="en-US" sz="4000" err="1"/>
              <a:t>spes</a:t>
            </a:r>
            <a:r>
              <a:rPr lang="en-US" sz="4000" b="0" i="0" u="none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.ped</a:t>
            </a:r>
            <a:r>
              <a:rPr lang="en-US" sz="4000"/>
              <a:t>)</a:t>
            </a:r>
            <a:r>
              <a:rPr lang="en-US" sz="40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b="0" i="0" u="none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koordinator</a:t>
            </a:r>
            <a:r>
              <a:rPr lang="en-US" sz="40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89F246-5B61-93EE-F225-FC05B5C4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Hanne –  SFO leder 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C116AC-958F-B4BB-C92C-6D99536F2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782" y="2263279"/>
            <a:ext cx="8411082" cy="448052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80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2"/>
                </a:solidFill>
              </a:rPr>
              <a:t>48 barn </a:t>
            </a:r>
            <a:r>
              <a:rPr lang="en-US" sz="1800" err="1">
                <a:solidFill>
                  <a:schemeClr val="bg2"/>
                </a:solidFill>
              </a:rPr>
              <a:t>på</a:t>
            </a:r>
            <a:r>
              <a:rPr lang="en-US" sz="1800">
                <a:solidFill>
                  <a:schemeClr val="bg2"/>
                </a:solidFill>
              </a:rPr>
              <a:t> SFO </a:t>
            </a:r>
            <a:r>
              <a:rPr lang="en-US" sz="1800" err="1">
                <a:solidFill>
                  <a:schemeClr val="bg2"/>
                </a:solidFill>
              </a:rPr>
              <a:t>på</a:t>
            </a:r>
            <a:r>
              <a:rPr lang="en-US" sz="1800">
                <a:solidFill>
                  <a:schemeClr val="bg2"/>
                </a:solidFill>
              </a:rPr>
              <a:t> 1.trinn, + ca. 80 barn </a:t>
            </a:r>
            <a:r>
              <a:rPr lang="en-US" sz="1800" err="1">
                <a:solidFill>
                  <a:schemeClr val="bg2"/>
                </a:solidFill>
              </a:rPr>
              <a:t>på</a:t>
            </a:r>
            <a:r>
              <a:rPr lang="en-US" sz="1800">
                <a:solidFill>
                  <a:schemeClr val="bg2"/>
                </a:solidFill>
              </a:rPr>
              <a:t> 2.-4.trinn</a:t>
            </a:r>
            <a:endParaRPr lang="en-US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2"/>
                </a:solidFill>
              </a:rPr>
              <a:t>Mye lek </a:t>
            </a:r>
            <a:r>
              <a:rPr lang="en-US" sz="1800" err="1">
                <a:solidFill>
                  <a:schemeClr val="bg2"/>
                </a:solidFill>
              </a:rPr>
              <a:t>i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oppstarten</a:t>
            </a:r>
            <a:r>
              <a:rPr lang="en-US" sz="1800">
                <a:solidFill>
                  <a:schemeClr val="bg2"/>
                </a:solidFill>
              </a:rPr>
              <a:t>, </a:t>
            </a:r>
            <a:r>
              <a:rPr lang="en-US" sz="1800" err="1">
                <a:solidFill>
                  <a:schemeClr val="bg2"/>
                </a:solidFill>
              </a:rPr>
              <a:t>bli</a:t>
            </a:r>
            <a:r>
              <a:rPr lang="en-US" sz="1800">
                <a:solidFill>
                  <a:schemeClr val="bg2"/>
                </a:solidFill>
              </a:rPr>
              <a:t> </a:t>
            </a:r>
            <a:r>
              <a:rPr lang="en-US" sz="1800" err="1">
                <a:solidFill>
                  <a:schemeClr val="bg2"/>
                </a:solidFill>
              </a:rPr>
              <a:t>kjent</a:t>
            </a:r>
            <a:r>
              <a:rPr lang="en-US" sz="1800">
                <a:solidFill>
                  <a:schemeClr val="bg2"/>
                </a:solidFill>
              </a:rPr>
              <a:t>. </a:t>
            </a:r>
            <a:endParaRPr lang="en-US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err="1">
                <a:solidFill>
                  <a:schemeClr val="bg2"/>
                </a:solidFill>
              </a:rPr>
              <a:t>Planleggingsdager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på</a:t>
            </a:r>
            <a:r>
              <a:rPr lang="en-US" sz="1800">
                <a:solidFill>
                  <a:schemeClr val="bg2"/>
                </a:solidFill>
              </a:rPr>
              <a:t> SFO </a:t>
            </a:r>
            <a:r>
              <a:rPr lang="en-US" sz="1800" err="1">
                <a:solidFill>
                  <a:schemeClr val="bg2"/>
                </a:solidFill>
              </a:rPr>
              <a:t>i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oppstarten</a:t>
            </a:r>
            <a:r>
              <a:rPr lang="en-US" sz="1800">
                <a:solidFill>
                  <a:schemeClr val="bg2"/>
                </a:solidFill>
              </a:rPr>
              <a:t>: 27/7 </a:t>
            </a:r>
            <a:r>
              <a:rPr lang="en-US" sz="1800" err="1">
                <a:solidFill>
                  <a:schemeClr val="bg2"/>
                </a:solidFill>
              </a:rPr>
              <a:t>og</a:t>
            </a:r>
            <a:r>
              <a:rPr lang="en-US" sz="1800">
                <a:solidFill>
                  <a:schemeClr val="bg2"/>
                </a:solidFill>
              </a:rPr>
              <a:t> 10/8</a:t>
            </a:r>
          </a:p>
          <a:p>
            <a:r>
              <a:rPr lang="en-US" sz="1800">
                <a:solidFill>
                  <a:schemeClr val="bg2"/>
                </a:solidFill>
              </a:rPr>
              <a:t>Det er </a:t>
            </a:r>
            <a:r>
              <a:rPr lang="en-US" sz="1800" err="1">
                <a:solidFill>
                  <a:schemeClr val="bg2"/>
                </a:solidFill>
              </a:rPr>
              <a:t>vanligvis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påmelding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til</a:t>
            </a:r>
            <a:r>
              <a:rPr lang="en-US" sz="1800">
                <a:solidFill>
                  <a:schemeClr val="bg2"/>
                </a:solidFill>
              </a:rPr>
              <a:t> alle </a:t>
            </a:r>
            <a:r>
              <a:rPr lang="en-US" sz="1800" err="1">
                <a:solidFill>
                  <a:schemeClr val="bg2"/>
                </a:solidFill>
              </a:rPr>
              <a:t>ferier</a:t>
            </a:r>
            <a:endParaRPr lang="en-US" sz="1800">
              <a:solidFill>
                <a:schemeClr val="bg2"/>
              </a:solidFill>
            </a:endParaRPr>
          </a:p>
          <a:p>
            <a:pPr lvl="1">
              <a:buSzPts val="2400"/>
              <a:buFont typeface="Courier New"/>
              <a:buChar char="o"/>
            </a:pPr>
            <a:r>
              <a:rPr lang="en-US" sz="1600">
                <a:solidFill>
                  <a:schemeClr val="bg2"/>
                </a:solidFill>
              </a:rPr>
              <a:t>De med </a:t>
            </a:r>
            <a:r>
              <a:rPr lang="en-US" sz="1600" err="1">
                <a:solidFill>
                  <a:schemeClr val="bg2"/>
                </a:solidFill>
              </a:rPr>
              <a:t>hel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plass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kan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komme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hver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dag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fra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søknadsdato</a:t>
            </a:r>
            <a:r>
              <a:rPr lang="en-US" sz="1600">
                <a:solidFill>
                  <a:schemeClr val="bg2"/>
                </a:solidFill>
              </a:rPr>
              <a:t> uke 31-33</a:t>
            </a:r>
          </a:p>
          <a:p>
            <a:pPr lvl="1">
              <a:buSzPts val="2400"/>
              <a:buFont typeface="Courier New"/>
              <a:buChar char="o"/>
            </a:pPr>
            <a:r>
              <a:rPr lang="en-US" sz="1600">
                <a:solidFill>
                  <a:schemeClr val="bg2"/>
                </a:solidFill>
                <a:cs typeface="Arial"/>
              </a:rPr>
              <a:t>Alle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andre</a:t>
            </a:r>
            <a:r>
              <a:rPr lang="en-US" sz="1600">
                <a:solidFill>
                  <a:schemeClr val="bg2"/>
                </a:solidFill>
                <a:cs typeface="Arial"/>
              </a:rPr>
              <a:t>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må</a:t>
            </a:r>
            <a:r>
              <a:rPr lang="en-US" sz="1600">
                <a:solidFill>
                  <a:schemeClr val="bg2"/>
                </a:solidFill>
                <a:cs typeface="Arial"/>
              </a:rPr>
              <a:t> ta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henyn</a:t>
            </a:r>
            <a:r>
              <a:rPr lang="en-US" sz="1600">
                <a:solidFill>
                  <a:schemeClr val="bg2"/>
                </a:solidFill>
                <a:cs typeface="Arial"/>
              </a:rPr>
              <a:t>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til</a:t>
            </a:r>
            <a:r>
              <a:rPr lang="en-US" sz="1600">
                <a:solidFill>
                  <a:schemeClr val="bg2"/>
                </a:solidFill>
                <a:cs typeface="Arial"/>
              </a:rPr>
              <a:t>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plasstypen</a:t>
            </a:r>
            <a:r>
              <a:rPr lang="en-US" sz="1600">
                <a:solidFill>
                  <a:schemeClr val="bg2"/>
                </a:solidFill>
                <a:cs typeface="Arial"/>
              </a:rPr>
              <a:t> de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har</a:t>
            </a:r>
            <a:r>
              <a:rPr lang="en-US" sz="1600">
                <a:solidFill>
                  <a:schemeClr val="bg2"/>
                </a:solidFill>
                <a:cs typeface="Arial"/>
              </a:rPr>
              <a:t>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avtalt</a:t>
            </a:r>
            <a:endParaRPr lang="en-US" sz="1800" err="1">
              <a:solidFill>
                <a:schemeClr val="bg2"/>
              </a:solidFill>
              <a:cs typeface="Arial"/>
            </a:endParaRPr>
          </a:p>
          <a:p>
            <a:pPr lvl="1">
              <a:buSzPts val="2400"/>
              <a:buFont typeface="Courier New"/>
              <a:buChar char="o"/>
            </a:pPr>
            <a:r>
              <a:rPr lang="en-US" sz="1600">
                <a:solidFill>
                  <a:schemeClr val="bg2"/>
                </a:solidFill>
                <a:cs typeface="Arial"/>
              </a:rPr>
              <a:t>Husk å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melde</a:t>
            </a:r>
            <a:r>
              <a:rPr lang="en-US" sz="1600">
                <a:solidFill>
                  <a:schemeClr val="bg2"/>
                </a:solidFill>
                <a:cs typeface="Arial"/>
              </a:rPr>
              <a:t>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fravær</a:t>
            </a:r>
            <a:r>
              <a:rPr lang="en-US" sz="1600">
                <a:solidFill>
                  <a:schemeClr val="bg2"/>
                </a:solidFill>
                <a:cs typeface="Arial"/>
              </a:rPr>
              <a:t> 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i</a:t>
            </a:r>
            <a:r>
              <a:rPr lang="en-US" sz="1600">
                <a:solidFill>
                  <a:schemeClr val="bg2"/>
                </a:solidFill>
                <a:cs typeface="Arial"/>
              </a:rPr>
              <a:t>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ferier</a:t>
            </a:r>
            <a:r>
              <a:rPr lang="en-US" sz="1600">
                <a:solidFill>
                  <a:schemeClr val="bg2"/>
                </a:solidFill>
                <a:cs typeface="Arial"/>
              </a:rPr>
              <a:t> </a:t>
            </a:r>
            <a:r>
              <a:rPr lang="en-US" sz="1600" err="1">
                <a:solidFill>
                  <a:schemeClr val="bg2"/>
                </a:solidFill>
                <a:cs typeface="Arial"/>
              </a:rPr>
              <a:t>før</a:t>
            </a:r>
            <a:r>
              <a:rPr lang="en-US" sz="1600">
                <a:solidFill>
                  <a:schemeClr val="bg2"/>
                </a:solidFill>
                <a:cs typeface="Arial"/>
              </a:rPr>
              <a:t> 09.30</a:t>
            </a:r>
            <a:endParaRPr lang="en-US" sz="1600">
              <a:solidFill>
                <a:schemeClr val="bg2"/>
              </a:solidFill>
            </a:endParaRPr>
          </a:p>
          <a:p>
            <a:pPr lvl="1">
              <a:buFont typeface="Courier New"/>
              <a:buChar char="o"/>
            </a:pPr>
            <a:endParaRPr lang="en-US" sz="1600">
              <a:solidFill>
                <a:schemeClr val="bg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2"/>
                </a:solidFill>
                <a:cs typeface="Arial"/>
              </a:rPr>
              <a:t>Bruk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b="1">
                <a:solidFill>
                  <a:schemeClr val="bg2"/>
                </a:solidFill>
              </a:rPr>
              <a:t>Visma</a:t>
            </a:r>
            <a:r>
              <a:rPr lang="en-US" sz="1800">
                <a:solidFill>
                  <a:schemeClr val="bg2"/>
                </a:solidFill>
              </a:rPr>
              <a:t> </a:t>
            </a:r>
            <a:r>
              <a:rPr lang="en-US" sz="1800" err="1">
                <a:solidFill>
                  <a:schemeClr val="bg2"/>
                </a:solidFill>
              </a:rPr>
              <a:t>til</a:t>
            </a:r>
            <a:r>
              <a:rPr lang="en-US" sz="1800">
                <a:solidFill>
                  <a:schemeClr val="bg2"/>
                </a:solidFill>
              </a:rPr>
              <a:t> </a:t>
            </a:r>
            <a:r>
              <a:rPr lang="en-US" sz="1800" err="1">
                <a:solidFill>
                  <a:schemeClr val="bg2"/>
                </a:solidFill>
              </a:rPr>
              <a:t>meldinger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mellom</a:t>
            </a:r>
            <a:r>
              <a:rPr lang="en-US" sz="1800">
                <a:solidFill>
                  <a:schemeClr val="bg2"/>
                </a:solidFill>
              </a:rPr>
              <a:t> SFO </a:t>
            </a:r>
            <a:r>
              <a:rPr lang="en-US" sz="1800" err="1">
                <a:solidFill>
                  <a:schemeClr val="bg2"/>
                </a:solidFill>
              </a:rPr>
              <a:t>og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hjemmene</a:t>
            </a:r>
            <a:endParaRPr lang="en-US" sz="180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err="1">
                <a:solidFill>
                  <a:schemeClr val="bg2"/>
                </a:solidFill>
                <a:cs typeface="Arial"/>
              </a:rPr>
              <a:t>Fravær</a:t>
            </a:r>
            <a:r>
              <a:rPr lang="en-US" sz="1800">
                <a:solidFill>
                  <a:schemeClr val="bg2"/>
                </a:solidFill>
                <a:cs typeface="Arial"/>
              </a:rPr>
              <a:t>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eller</a:t>
            </a:r>
            <a:r>
              <a:rPr lang="en-US" sz="1800">
                <a:solidFill>
                  <a:schemeClr val="bg2"/>
                </a:solidFill>
                <a:cs typeface="Arial"/>
              </a:rPr>
              <a:t>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beskjeder</a:t>
            </a:r>
            <a:r>
              <a:rPr lang="en-US" sz="1800">
                <a:solidFill>
                  <a:schemeClr val="bg2"/>
                </a:solidFill>
                <a:cs typeface="Arial"/>
              </a:rPr>
              <a:t>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må</a:t>
            </a:r>
            <a:r>
              <a:rPr lang="en-US" sz="1800">
                <a:solidFill>
                  <a:schemeClr val="bg2"/>
                </a:solidFill>
                <a:cs typeface="Arial"/>
              </a:rPr>
              <a:t>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være</a:t>
            </a:r>
            <a:r>
              <a:rPr lang="en-US" sz="1800">
                <a:solidFill>
                  <a:schemeClr val="bg2"/>
                </a:solidFill>
                <a:cs typeface="Arial"/>
              </a:rPr>
              <a:t>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registrert</a:t>
            </a:r>
            <a:r>
              <a:rPr lang="en-US" sz="1800">
                <a:solidFill>
                  <a:schemeClr val="bg2"/>
                </a:solidFill>
                <a:cs typeface="Arial"/>
              </a:rPr>
              <a:t>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før</a:t>
            </a:r>
            <a:r>
              <a:rPr lang="en-US" sz="1800">
                <a:solidFill>
                  <a:schemeClr val="bg2"/>
                </a:solidFill>
                <a:cs typeface="Arial"/>
              </a:rPr>
              <a:t> kl 12.00</a:t>
            </a:r>
          </a:p>
          <a:p>
            <a:pPr>
              <a:lnSpc>
                <a:spcPct val="150000"/>
              </a:lnSpc>
            </a:pPr>
            <a:r>
              <a:rPr lang="en-US" sz="1800" err="1">
                <a:solidFill>
                  <a:schemeClr val="bg2"/>
                </a:solidFill>
                <a:cs typeface="Arial"/>
              </a:rPr>
              <a:t>Opprop</a:t>
            </a:r>
            <a:r>
              <a:rPr lang="en-US" sz="1800">
                <a:solidFill>
                  <a:schemeClr val="bg2"/>
                </a:solidFill>
                <a:cs typeface="Arial"/>
              </a:rPr>
              <a:t>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skjer</a:t>
            </a:r>
            <a:r>
              <a:rPr lang="en-US" sz="1800">
                <a:solidFill>
                  <a:schemeClr val="bg2"/>
                </a:solidFill>
                <a:cs typeface="Arial"/>
              </a:rPr>
              <a:t> 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i</a:t>
            </a:r>
            <a:r>
              <a:rPr lang="en-US" sz="1800">
                <a:solidFill>
                  <a:schemeClr val="bg2"/>
                </a:solidFill>
                <a:cs typeface="Arial"/>
              </a:rPr>
              <a:t>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slutten</a:t>
            </a:r>
            <a:r>
              <a:rPr lang="en-US" sz="1800">
                <a:solidFill>
                  <a:schemeClr val="bg2"/>
                </a:solidFill>
                <a:cs typeface="Arial"/>
              </a:rPr>
              <a:t> av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siste</a:t>
            </a:r>
            <a:r>
              <a:rPr lang="en-US" sz="1800">
                <a:solidFill>
                  <a:schemeClr val="bg2"/>
                </a:solidFill>
                <a:cs typeface="Arial"/>
              </a:rPr>
              <a:t> time, med 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utgangspunkt</a:t>
            </a:r>
            <a:r>
              <a:rPr lang="en-US" sz="1800">
                <a:solidFill>
                  <a:schemeClr val="bg2"/>
                </a:solidFill>
                <a:cs typeface="Arial"/>
              </a:rPr>
              <a:t> </a:t>
            </a:r>
            <a:r>
              <a:rPr lang="en-US" sz="1800" err="1">
                <a:solidFill>
                  <a:schemeClr val="bg2"/>
                </a:solidFill>
                <a:cs typeface="Arial"/>
              </a:rPr>
              <a:t>i</a:t>
            </a:r>
            <a:r>
              <a:rPr lang="en-US" sz="1800">
                <a:solidFill>
                  <a:schemeClr val="bg2"/>
                </a:solidFill>
                <a:cs typeface="Arial"/>
              </a:rPr>
              <a:t> Visma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2"/>
                </a:solidFill>
              </a:rPr>
              <a:t>Info om SFO er </a:t>
            </a:r>
            <a:r>
              <a:rPr lang="en-US" sz="1800" err="1">
                <a:solidFill>
                  <a:schemeClr val="bg2"/>
                </a:solidFill>
              </a:rPr>
              <a:t>lagt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ut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på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 err="1">
                <a:solidFill>
                  <a:schemeClr val="bg2"/>
                </a:solidFill>
              </a:rPr>
              <a:t>hjemmesiden</a:t>
            </a:r>
            <a:endParaRPr lang="en-US" sz="180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sz="200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sz="2000">
              <a:solidFill>
                <a:schemeClr val="bg2"/>
              </a:solidFill>
            </a:endParaRPr>
          </a:p>
          <a:p>
            <a:endParaRPr lang="nb-NO" sz="2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6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562707" y="1113984"/>
            <a:ext cx="8127447" cy="501216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u="sng"/>
          </a:p>
          <a:p>
            <a:pPr marL="0" indent="0"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        </a:t>
            </a:r>
            <a:r>
              <a:rPr lang="en-US">
                <a:solidFill>
                  <a:srgbClr val="FF0000"/>
                </a:solidFill>
              </a:rPr>
              <a:t>Lenke </a:t>
            </a:r>
            <a:r>
              <a:rPr lang="en-US" err="1">
                <a:solidFill>
                  <a:srgbClr val="FF0000"/>
                </a:solidFill>
              </a:rPr>
              <a:t>til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foreldreportal</a:t>
            </a:r>
            <a:endParaRPr>
              <a:solidFill>
                <a:srgbClr val="FF0000"/>
              </a:solidFill>
            </a:endParaRPr>
          </a:p>
          <a:p>
            <a:pPr marL="0" lvl="0" indent="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u="sng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https://foresatt.visma.no/login/kristiansand</a:t>
            </a:r>
            <a:endParaRPr>
              <a:solidFill>
                <a:schemeClr val="hlink"/>
              </a:solidFill>
            </a:endParaRPr>
          </a:p>
          <a:p>
            <a:pPr indent="0">
              <a:spcBef>
                <a:spcPts val="500"/>
              </a:spcBef>
              <a:buNone/>
            </a:pPr>
            <a:endParaRPr lang="en-US" sz="1800">
              <a:solidFill>
                <a:schemeClr val="accent1"/>
              </a:solidFill>
            </a:endParaRPr>
          </a:p>
          <a:p>
            <a:pPr indent="0">
              <a:spcBef>
                <a:spcPts val="500"/>
              </a:spcBef>
              <a:buNone/>
            </a:pPr>
            <a:r>
              <a:rPr lang="en-US" sz="1800">
                <a:solidFill>
                  <a:schemeClr val="accent1"/>
                </a:solidFill>
              </a:rPr>
              <a:t>*</a:t>
            </a:r>
            <a:r>
              <a:rPr lang="en-US"/>
              <a:t>Legg inn </a:t>
            </a:r>
            <a:r>
              <a:rPr lang="en-US" err="1"/>
              <a:t>kontaktinformasjon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e-</a:t>
            </a:r>
            <a:r>
              <a:rPr lang="en-US" err="1"/>
              <a:t>postadresse</a:t>
            </a:r>
            <a:r>
              <a:rPr lang="en-US"/>
              <a:t> </a:t>
            </a:r>
          </a:p>
          <a:p>
            <a:pPr indent="0">
              <a:spcBef>
                <a:spcPts val="500"/>
              </a:spcBef>
              <a:buNone/>
            </a:pPr>
            <a:r>
              <a:rPr lang="en-US" err="1"/>
              <a:t>og</a:t>
            </a:r>
            <a:r>
              <a:rPr lang="en-US"/>
              <a:t> </a:t>
            </a:r>
            <a:r>
              <a:rPr lang="en-US" err="1"/>
              <a:t>mobilnummer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Visma </a:t>
            </a:r>
            <a:r>
              <a:rPr lang="en-US" err="1"/>
              <a:t>Flyt</a:t>
            </a:r>
            <a:r>
              <a:rPr lang="en-US"/>
              <a:t> Skole . </a:t>
            </a:r>
            <a:endParaRPr/>
          </a:p>
          <a:p>
            <a:pPr marL="0" indent="457200">
              <a:spcBef>
                <a:spcPts val="500"/>
              </a:spcBef>
              <a:buNone/>
            </a:pPr>
            <a:endParaRPr lang="en-US" sz="1800">
              <a:solidFill>
                <a:schemeClr val="accent1"/>
              </a:solidFill>
              <a:ea typeface="Arial"/>
              <a:cs typeface="Arial"/>
            </a:endParaRPr>
          </a:p>
          <a:p>
            <a:pPr marL="0" indent="457200">
              <a:spcBef>
                <a:spcPts val="500"/>
              </a:spcBef>
              <a:buNone/>
            </a:pPr>
            <a:r>
              <a:rPr lang="en-US" sz="1800">
                <a:solidFill>
                  <a:schemeClr val="accent1"/>
                </a:solidFill>
                <a:ea typeface="Arial"/>
                <a:cs typeface="Arial"/>
                <a:sym typeface="Arial"/>
              </a:rPr>
              <a:t>*</a:t>
            </a:r>
            <a:r>
              <a:rPr lang="en-US">
                <a:solidFill>
                  <a:srgbClr val="073E87"/>
                </a:solidFill>
                <a:ea typeface="Arial"/>
                <a:cs typeface="Arial"/>
                <a:sym typeface="Arial"/>
              </a:rPr>
              <a:t>All </a:t>
            </a:r>
            <a:r>
              <a:rPr lang="en-US" err="1">
                <a:solidFill>
                  <a:srgbClr val="073E87"/>
                </a:solidFill>
                <a:ea typeface="Arial"/>
                <a:cs typeface="Arial"/>
                <a:sym typeface="Arial"/>
              </a:rPr>
              <a:t>kommunikasjon</a:t>
            </a:r>
            <a:r>
              <a:rPr lang="en-US">
                <a:solidFill>
                  <a:srgbClr val="073E87"/>
                </a:solidFill>
                <a:ea typeface="Arial"/>
                <a:cs typeface="Arial"/>
                <a:sym typeface="Arial"/>
              </a:rPr>
              <a:t>  </a:t>
            </a:r>
            <a:r>
              <a:rPr lang="en-US" err="1">
                <a:solidFill>
                  <a:srgbClr val="073E87"/>
                </a:solidFill>
                <a:ea typeface="Arial"/>
                <a:cs typeface="Arial"/>
                <a:sym typeface="Arial"/>
              </a:rPr>
              <a:t>mellom</a:t>
            </a:r>
            <a:r>
              <a:rPr lang="en-US">
                <a:solidFill>
                  <a:srgbClr val="073E87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rgbClr val="073E87"/>
                </a:solidFill>
                <a:ea typeface="Arial"/>
                <a:cs typeface="Arial"/>
                <a:sym typeface="Arial"/>
              </a:rPr>
              <a:t>skole-hjem</a:t>
            </a:r>
            <a:r>
              <a:rPr lang="en-US">
                <a:solidFill>
                  <a:srgbClr val="073E87"/>
                </a:solidFill>
                <a:ea typeface="Arial"/>
                <a:cs typeface="Arial"/>
                <a:sym typeface="Arial"/>
              </a:rPr>
              <a:t> </a:t>
            </a:r>
            <a:r>
              <a:rPr lang="en-US" err="1">
                <a:solidFill>
                  <a:srgbClr val="073E87"/>
                </a:solidFill>
                <a:ea typeface="Arial"/>
                <a:cs typeface="Arial"/>
                <a:sym typeface="Arial"/>
              </a:rPr>
              <a:t>skjer</a:t>
            </a:r>
            <a:r>
              <a:rPr lang="en-US">
                <a:solidFill>
                  <a:srgbClr val="073E87"/>
                </a:solidFill>
                <a:ea typeface="Arial"/>
                <a:cs typeface="Arial"/>
                <a:sym typeface="Arial"/>
              </a:rPr>
              <a:t> her.  </a:t>
            </a:r>
            <a:endParaRPr lang="en-US">
              <a:solidFill>
                <a:srgbClr val="000000"/>
              </a:solidFill>
              <a:ea typeface="Arial"/>
              <a:cs typeface="Arial"/>
            </a:endParaRPr>
          </a:p>
          <a:p>
            <a:pPr marL="0" indent="457200">
              <a:spcBef>
                <a:spcPts val="500"/>
              </a:spcBef>
              <a:buNone/>
            </a:pPr>
            <a:endParaRPr lang="en-US" sz="1800">
              <a:solidFill>
                <a:schemeClr val="accent1"/>
              </a:solidFill>
            </a:endParaRPr>
          </a:p>
          <a:p>
            <a:pPr marL="0" indent="457200">
              <a:spcBef>
                <a:spcPts val="500"/>
              </a:spcBef>
              <a:buNone/>
            </a:pPr>
            <a:r>
              <a:rPr lang="en-US" sz="1800">
                <a:solidFill>
                  <a:schemeClr val="accent1"/>
                </a:solidFill>
              </a:rPr>
              <a:t>*</a:t>
            </a:r>
            <a:r>
              <a:rPr lang="en-US" err="1"/>
              <a:t>Samtykkeskjema</a:t>
            </a:r>
            <a:r>
              <a:rPr lang="en-US"/>
              <a:t> </a:t>
            </a:r>
            <a:r>
              <a:rPr lang="en-US" err="1"/>
              <a:t>må</a:t>
            </a:r>
            <a:r>
              <a:rPr lang="en-US"/>
              <a:t> </a:t>
            </a:r>
            <a:r>
              <a:rPr lang="en-US" err="1"/>
              <a:t>fylles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 </a:t>
            </a:r>
            <a:endParaRPr/>
          </a:p>
          <a:p>
            <a:pPr indent="0">
              <a:spcBef>
                <a:spcPts val="500"/>
              </a:spcBef>
              <a:buNone/>
            </a:pPr>
            <a:endParaRPr lang="en-US" sz="1800">
              <a:solidFill>
                <a:schemeClr val="accent1"/>
              </a:solidFill>
              <a:cs typeface="Arial"/>
            </a:endParaRPr>
          </a:p>
          <a:p>
            <a:pPr indent="0">
              <a:spcBef>
                <a:spcPts val="500"/>
              </a:spcBef>
              <a:buNone/>
            </a:pPr>
            <a:r>
              <a:rPr lang="en-US" sz="1800">
                <a:solidFill>
                  <a:schemeClr val="accent1"/>
                </a:solidFill>
                <a:cs typeface="Arial"/>
                <a:sym typeface="Arial"/>
              </a:rPr>
              <a:t>*</a:t>
            </a:r>
            <a:r>
              <a:rPr lang="en-US"/>
              <a:t>Last </a:t>
            </a:r>
            <a:r>
              <a:rPr lang="en-US" err="1"/>
              <a:t>ned</a:t>
            </a:r>
            <a:r>
              <a:rPr lang="en-US"/>
              <a:t> Min </a:t>
            </a:r>
            <a:r>
              <a:rPr lang="en-US" err="1"/>
              <a:t>skole</a:t>
            </a:r>
            <a:r>
              <a:rPr lang="en-US"/>
              <a:t> - </a:t>
            </a:r>
            <a:r>
              <a:rPr lang="en-US" err="1"/>
              <a:t>foresatt</a:t>
            </a:r>
            <a:r>
              <a:rPr lang="en-US"/>
              <a:t> app.</a:t>
            </a:r>
          </a:p>
          <a:p>
            <a:pPr indent="0">
              <a:spcBef>
                <a:spcPts val="500"/>
              </a:spcBef>
              <a:buNone/>
            </a:pPr>
            <a:endParaRPr lang="en-US"/>
          </a:p>
          <a:p>
            <a:pPr marL="0" indent="0">
              <a:buNone/>
            </a:pPr>
            <a:r>
              <a:rPr lang="en-US" sz="1800">
                <a:solidFill>
                  <a:schemeClr val="accent1"/>
                </a:solidFill>
              </a:rPr>
              <a:t>  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457200" y="350300"/>
            <a:ext cx="8229600" cy="89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 Skole – </a:t>
            </a:r>
            <a:r>
              <a:rPr lang="en-US" err="1"/>
              <a:t>foresatt</a:t>
            </a:r>
            <a:r>
              <a:rPr lang="en-US"/>
              <a:t> </a:t>
            </a:r>
            <a:endParaRPr/>
          </a:p>
          <a:p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6528" y="5106963"/>
            <a:ext cx="2872740" cy="89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m</a:t>
            </a: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inskole.no/</a:t>
            </a:r>
            <a:r>
              <a:rPr lang="en-US"/>
              <a:t>s</a:t>
            </a: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jostrand </a:t>
            </a:r>
            <a:b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l="2966" t="12334" r="7129"/>
          <a:stretch/>
        </p:blipFill>
        <p:spPr>
          <a:xfrm>
            <a:off x="1006325" y="2609025"/>
            <a:ext cx="7398451" cy="38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871525" y="2674924"/>
            <a:ext cx="7408800" cy="3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b="1"/>
              <a:t>Presentasjon</a:t>
            </a:r>
            <a:endParaRPr b="1"/>
          </a:p>
          <a:p>
            <a:pPr marL="27305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*"/>
            </a:pPr>
            <a:r>
              <a:rPr lang="en-US" b="1"/>
              <a:t>Informasjon</a:t>
            </a:r>
            <a:endParaRPr b="1"/>
          </a:p>
          <a:p>
            <a:pPr marL="27305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*"/>
            </a:pPr>
            <a:r>
              <a:rPr lang="en-US" b="1"/>
              <a:t>Fotografering klokka 1055.  Vær obs på at en ikke skal legge ut bilder av andre (barn eller voksne) på sosiale medier uten samtykke. </a:t>
            </a:r>
            <a:endParaRPr b="1"/>
          </a:p>
          <a:p>
            <a:pPr marL="27305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*"/>
            </a:pPr>
            <a:r>
              <a:rPr lang="en-US" sz="24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Presentasjonen legges ut på skolens hjemmeside.  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Informasjon om denne </a:t>
            </a:r>
            <a:r>
              <a:rPr lang="en-US"/>
              <a:t>dagen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DD75EB-D95D-DF5C-24D0-C2D1090F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 Godnyhet – 3. juni  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FE9E14-055A-D7E6-3527-F4F78A200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o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4FC7A46-536A-B9CC-C24E-173625667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5859"/>
          <a:stretch/>
        </p:blipFill>
        <p:spPr>
          <a:xfrm>
            <a:off x="309487" y="1842868"/>
            <a:ext cx="8229601" cy="410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6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81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</a:pPr>
            <a:r>
              <a:rPr lang="en-US" sz="2400" b="1" err="1"/>
              <a:t>Skolestartere</a:t>
            </a:r>
            <a:r>
              <a:rPr lang="en-US" sz="2400" b="1"/>
              <a:t> hjemmeside</a:t>
            </a: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l="4181" t="9391" r="6842" b="11488"/>
          <a:stretch/>
        </p:blipFill>
        <p:spPr>
          <a:xfrm>
            <a:off x="183951" y="1331980"/>
            <a:ext cx="8778748" cy="476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1402DA-D705-EC7F-82D1-845215C5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5400000">
            <a:off x="1339152" y="-106425"/>
            <a:ext cx="6439344" cy="7443152"/>
          </a:xfrm>
        </p:spPr>
        <p:txBody>
          <a:bodyPr/>
          <a:lstStyle/>
          <a:p>
            <a:endParaRPr lang="no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99D2E-0222-6D5E-8969-B2D212865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17" y="395479"/>
            <a:ext cx="4231165" cy="61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867600" y="1340417"/>
            <a:ext cx="7408800" cy="5329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Øystein Mosfjeld</a:t>
            </a:r>
            <a:r>
              <a:rPr lang="en-US" b="1"/>
              <a:t>, </a:t>
            </a:r>
            <a:r>
              <a:rPr lang="en-US" sz="2400" b="1" i="0" u="none" err="1">
                <a:latin typeface="Candara"/>
                <a:ea typeface="Candara"/>
                <a:cs typeface="Candara"/>
                <a:sym typeface="Candara"/>
              </a:rPr>
              <a:t>rekto</a:t>
            </a:r>
            <a:r>
              <a:rPr lang="en-US" b="1" err="1"/>
              <a:t>r</a:t>
            </a: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 </a:t>
            </a:r>
            <a:endParaRPr b="1"/>
          </a:p>
          <a:p>
            <a:pPr marL="273050" indent="-273050">
              <a:spcBef>
                <a:spcPts val="0"/>
              </a:spcBef>
              <a:buSzPts val="2400"/>
            </a:pP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Anne</a:t>
            </a:r>
            <a:r>
              <a:rPr lang="en-US" b="1"/>
              <a:t>-</a:t>
            </a: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Gunn</a:t>
            </a:r>
            <a:r>
              <a:rPr lang="en-US" b="1"/>
              <a:t> Mørk, </a:t>
            </a:r>
            <a:r>
              <a:rPr lang="en-US" b="1" err="1"/>
              <a:t>assisterende</a:t>
            </a:r>
            <a:r>
              <a:rPr lang="en-US" b="1"/>
              <a:t> </a:t>
            </a:r>
            <a:r>
              <a:rPr lang="en-US" b="1" err="1"/>
              <a:t>rektor</a:t>
            </a:r>
            <a:r>
              <a:rPr lang="en-US" b="1"/>
              <a:t> 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Hanne Lampe Tollevik</a:t>
            </a:r>
            <a:r>
              <a:rPr lang="en-US" b="1"/>
              <a:t>, </a:t>
            </a:r>
            <a:r>
              <a:rPr lang="en-US" b="1" err="1"/>
              <a:t>l</a:t>
            </a:r>
            <a:r>
              <a:rPr lang="en-US" sz="2400" b="1" i="0" u="none" err="1">
                <a:latin typeface="Candara"/>
                <a:ea typeface="Candara"/>
                <a:cs typeface="Candara"/>
                <a:sym typeface="Candara"/>
              </a:rPr>
              <a:t>eder</a:t>
            </a: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latin typeface="Candara"/>
                <a:ea typeface="Candara"/>
                <a:cs typeface="Candara"/>
                <a:sym typeface="Candara"/>
              </a:rPr>
              <a:t>på</a:t>
            </a: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 SFO </a:t>
            </a:r>
            <a:endParaRPr sz="2400" b="1" i="0" u="none">
              <a:latin typeface="Candara"/>
              <a:ea typeface="Candara"/>
              <a:cs typeface="Candara"/>
              <a:sym typeface="Candara"/>
            </a:endParaRPr>
          </a:p>
          <a:p>
            <a:pPr marL="273050" marR="0" lvl="0" indent="-234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 b="1"/>
              <a:t>Mona Lindeland,  </a:t>
            </a:r>
            <a:r>
              <a:rPr lang="en-US" b="1" err="1"/>
              <a:t>kontorleder</a:t>
            </a:r>
            <a:endParaRPr b="1"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b="1"/>
              <a:t>Mette E. Homme,  </a:t>
            </a:r>
            <a:r>
              <a:rPr lang="en-US" b="1" err="1"/>
              <a:t>sosiallærer</a:t>
            </a:r>
            <a:r>
              <a:rPr lang="en-US" b="1"/>
              <a:t> </a:t>
            </a:r>
            <a:endParaRPr b="1"/>
          </a:p>
          <a:p>
            <a:pPr marL="273050" indent="-234950">
              <a:spcBef>
                <a:spcPts val="480"/>
              </a:spcBef>
            </a:pPr>
            <a:r>
              <a:rPr lang="en-US" b="1"/>
              <a:t>Kristina H. Kristiansen,  TPO (</a:t>
            </a:r>
            <a:r>
              <a:rPr lang="en-US" b="1" err="1"/>
              <a:t>spes.ped</a:t>
            </a:r>
            <a:r>
              <a:rPr lang="en-US" b="1"/>
              <a:t>) </a:t>
            </a:r>
            <a:r>
              <a:rPr lang="en-US" b="1" err="1"/>
              <a:t>koordinator</a:t>
            </a:r>
            <a:endParaRPr b="1"/>
          </a:p>
          <a:p>
            <a:pPr marL="273050" marR="0" lvl="0" indent="-234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 b="1"/>
              <a:t>Tonje T. Andersen, </a:t>
            </a:r>
            <a:r>
              <a:rPr lang="en-US" b="1" err="1"/>
              <a:t>helsesykepleier</a:t>
            </a:r>
            <a:r>
              <a:rPr lang="en-US" b="1"/>
              <a:t> </a:t>
            </a:r>
            <a:endParaRPr b="1"/>
          </a:p>
          <a:p>
            <a:pPr marL="273050" indent="-234950">
              <a:spcBef>
                <a:spcPts val="480"/>
              </a:spcBef>
            </a:pPr>
            <a:r>
              <a:rPr lang="en-US" b="1"/>
              <a:t>Rakel G. Nakkestad, </a:t>
            </a:r>
            <a:r>
              <a:rPr lang="en-US" b="1" err="1"/>
              <a:t>kontakt</a:t>
            </a:r>
            <a:r>
              <a:rPr lang="en-US" b="1"/>
              <a:t> for </a:t>
            </a:r>
            <a:r>
              <a:rPr lang="en-US" b="1" err="1"/>
              <a:t>tospråklige</a:t>
            </a:r>
            <a:r>
              <a:rPr lang="en-US" b="1"/>
              <a:t> </a:t>
            </a:r>
            <a:r>
              <a:rPr lang="en-US" b="1" err="1"/>
              <a:t>elever</a:t>
            </a:r>
            <a:endParaRPr lang="en-US" err="1"/>
          </a:p>
          <a:p>
            <a:pPr marL="273050" indent="-234950">
              <a:spcBef>
                <a:spcPts val="480"/>
              </a:spcBef>
            </a:pPr>
            <a:r>
              <a:rPr lang="en-US" b="1"/>
              <a:t>Vegard </a:t>
            </a:r>
            <a:r>
              <a:rPr lang="en-US" b="1" err="1"/>
              <a:t>Woxmyhr</a:t>
            </a:r>
            <a:r>
              <a:rPr lang="en-US" b="1"/>
              <a:t>- </a:t>
            </a:r>
            <a:r>
              <a:rPr lang="en-US" b="1" err="1"/>
              <a:t>kontaktlærer</a:t>
            </a:r>
            <a:endParaRPr err="1"/>
          </a:p>
          <a:p>
            <a:pPr marL="273050" indent="-234950">
              <a:spcBef>
                <a:spcPts val="480"/>
              </a:spcBef>
            </a:pPr>
            <a:r>
              <a:rPr lang="en-US" b="1"/>
              <a:t>Janne L.H. Nilsen </a:t>
            </a:r>
            <a:r>
              <a:rPr lang="en-US" b="1" err="1"/>
              <a:t>kontaktlærer</a:t>
            </a:r>
            <a:r>
              <a:rPr lang="en-US" b="1"/>
              <a:t> </a:t>
            </a:r>
          </a:p>
          <a:p>
            <a:pPr marL="273050" indent="-234950">
              <a:spcBef>
                <a:spcPts val="480"/>
              </a:spcBef>
            </a:pPr>
            <a:r>
              <a:rPr lang="en-US" b="1"/>
              <a:t>Brit Jorunn Byremo  </a:t>
            </a:r>
            <a:r>
              <a:rPr lang="en-US" b="1" err="1"/>
              <a:t>lærere</a:t>
            </a:r>
            <a:endParaRPr lang="en-US" b="1"/>
          </a:p>
          <a:p>
            <a:pPr marL="273050" indent="-234950">
              <a:spcBef>
                <a:spcPts val="480"/>
              </a:spcBef>
            </a:pPr>
            <a:r>
              <a:rPr lang="en-US" b="1" err="1"/>
              <a:t>Solaug</a:t>
            </a:r>
            <a:r>
              <a:rPr lang="en-US" b="1"/>
              <a:t> </a:t>
            </a:r>
            <a:r>
              <a:rPr lang="en-US" b="1" err="1"/>
              <a:t>Andås</a:t>
            </a:r>
            <a:r>
              <a:rPr lang="en-US" b="1"/>
              <a:t>, </a:t>
            </a:r>
            <a:r>
              <a:rPr lang="en-US" b="1" err="1"/>
              <a:t>fagarbeider</a:t>
            </a:r>
          </a:p>
          <a:p>
            <a:pPr marL="38100" indent="0">
              <a:spcBef>
                <a:spcPts val="480"/>
              </a:spcBef>
              <a:buNone/>
            </a:pPr>
            <a:endParaRPr lang="en-US" b="1"/>
          </a:p>
          <a:p>
            <a:pPr marL="273050" indent="-234950">
              <a:spcBef>
                <a:spcPts val="480"/>
              </a:spcBef>
            </a:pPr>
            <a:endParaRPr lang="en-US" b="1"/>
          </a:p>
          <a:p>
            <a:pPr marL="27305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1" i="0" u="none">
              <a:solidFill>
                <a:schemeClr val="dk2"/>
              </a:solidFill>
              <a:latin typeface="Candara"/>
              <a:ea typeface="Candara"/>
              <a:cs typeface="Candar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1" i="0" u="none">
              <a:solidFill>
                <a:schemeClr val="dk2"/>
              </a:solidFill>
              <a:latin typeface="Candara"/>
              <a:ea typeface="Candara"/>
              <a:cs typeface="Candara"/>
            </a:endParaRPr>
          </a:p>
          <a:p>
            <a:pPr marL="273050" indent="-120650">
              <a:spcBef>
                <a:spcPts val="480"/>
              </a:spcBef>
              <a:buSzPts val="2400"/>
              <a:buNone/>
            </a:pPr>
            <a:endParaRPr lang="nb-NO" b="1"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Presentasjon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b="1"/>
              <a:t>ca 295  </a:t>
            </a:r>
            <a:r>
              <a:rPr lang="en-US" b="1" err="1"/>
              <a:t>elever</a:t>
            </a:r>
            <a:r>
              <a:rPr lang="en-US" b="1"/>
              <a:t> - </a:t>
            </a:r>
            <a:r>
              <a:rPr lang="en-US" b="1" err="1"/>
              <a:t>fordelt</a:t>
            </a:r>
            <a:r>
              <a:rPr lang="en-US" b="1"/>
              <a:t> </a:t>
            </a:r>
            <a:r>
              <a:rPr lang="en-US" b="1" err="1"/>
              <a:t>på</a:t>
            </a:r>
            <a:r>
              <a:rPr lang="en-US" b="1"/>
              <a:t> 7 </a:t>
            </a:r>
            <a:r>
              <a:rPr lang="en-US" b="1" err="1"/>
              <a:t>trinn</a:t>
            </a: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marL="273050" indent="-27305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1. </a:t>
            </a:r>
            <a:r>
              <a:rPr lang="en-US" b="1" err="1"/>
              <a:t>trinn</a:t>
            </a:r>
            <a:r>
              <a:rPr lang="en-US" b="1"/>
              <a:t> : 50 </a:t>
            </a:r>
            <a:r>
              <a:rPr lang="en-US" b="1" err="1"/>
              <a:t>elever</a:t>
            </a:r>
            <a:r>
              <a:rPr lang="en-US" sz="2400" b="1" i="0" u="none">
                <a:latin typeface="Candara"/>
                <a:ea typeface="Candara"/>
                <a:cs typeface="Candara"/>
                <a:sym typeface="Candara"/>
              </a:rPr>
              <a:t> </a:t>
            </a:r>
            <a:endParaRPr b="1"/>
          </a:p>
          <a:p>
            <a:pPr marL="273050" lvl="0" indent="-31115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 b="1"/>
              <a:t>Kommer </a:t>
            </a:r>
            <a:r>
              <a:rPr lang="en-US" b="1" err="1"/>
              <a:t>fra</a:t>
            </a:r>
            <a:r>
              <a:rPr lang="en-US" b="1"/>
              <a:t>  8 </a:t>
            </a:r>
            <a:r>
              <a:rPr lang="en-US" b="1" err="1"/>
              <a:t>ulike</a:t>
            </a:r>
            <a:r>
              <a:rPr lang="en-US" b="1"/>
              <a:t> </a:t>
            </a:r>
            <a:r>
              <a:rPr lang="en-US" b="1" err="1"/>
              <a:t>barnehager</a:t>
            </a:r>
            <a:r>
              <a:rPr lang="en-US" b="1"/>
              <a:t> </a:t>
            </a:r>
            <a:endParaRPr b="1"/>
          </a:p>
          <a:p>
            <a:pPr marL="273050" indent="-311150">
              <a:spcBef>
                <a:spcPts val="480"/>
              </a:spcBef>
              <a:buSzPts val="2400"/>
            </a:pPr>
            <a:r>
              <a:rPr lang="en-US" b="1"/>
              <a:t>«Rød </a:t>
            </a:r>
            <a:r>
              <a:rPr lang="en-US" b="1" err="1"/>
              <a:t>tråd</a:t>
            </a:r>
            <a:r>
              <a:rPr lang="en-US" b="1"/>
              <a:t>» </a:t>
            </a:r>
            <a:r>
              <a:rPr lang="en-US" b="1" err="1"/>
              <a:t>mellom</a:t>
            </a:r>
            <a:r>
              <a:rPr lang="en-US" b="1"/>
              <a:t> </a:t>
            </a:r>
            <a:r>
              <a:rPr lang="en-US" b="1" err="1"/>
              <a:t>barnehage</a:t>
            </a:r>
            <a:r>
              <a:rPr lang="en-US" b="1"/>
              <a:t> </a:t>
            </a:r>
            <a:r>
              <a:rPr lang="en-US" b="1" err="1"/>
              <a:t>og</a:t>
            </a:r>
            <a:r>
              <a:rPr lang="en-US" b="1"/>
              <a:t> </a:t>
            </a:r>
            <a:r>
              <a:rPr lang="en-US" b="1" err="1"/>
              <a:t>skole</a:t>
            </a:r>
            <a:r>
              <a:rPr lang="en-US" b="1"/>
              <a:t>- speeddating</a:t>
            </a:r>
            <a:endParaRPr b="1" err="1"/>
          </a:p>
          <a:p>
            <a:pPr marL="273050" lvl="0" indent="-273050" algn="l" rtl="0"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 b="1" err="1"/>
              <a:t>Organisering</a:t>
            </a:r>
            <a:r>
              <a:rPr lang="en-US" b="1"/>
              <a:t> (lek, </a:t>
            </a:r>
            <a:r>
              <a:rPr lang="en-US" b="1" err="1"/>
              <a:t>friminutt</a:t>
            </a:r>
            <a:r>
              <a:rPr lang="en-US" b="1"/>
              <a:t>, </a:t>
            </a:r>
            <a:r>
              <a:rPr lang="en-US" b="1" err="1"/>
              <a:t>gruppedeling</a:t>
            </a:r>
            <a:r>
              <a:rPr lang="en-US" b="1"/>
              <a:t>)</a:t>
            </a:r>
            <a:endParaRPr b="1"/>
          </a:p>
          <a:p>
            <a:pPr marL="273050" indent="-273050">
              <a:spcBef>
                <a:spcPts val="480"/>
              </a:spcBef>
            </a:pPr>
            <a:r>
              <a:rPr lang="en-US" b="1" err="1"/>
              <a:t>Foreldremøte</a:t>
            </a:r>
            <a:r>
              <a:rPr lang="en-US" b="1"/>
              <a:t> </a:t>
            </a:r>
            <a:r>
              <a:rPr lang="en-US" b="1" err="1"/>
              <a:t>tidlig</a:t>
            </a:r>
            <a:r>
              <a:rPr lang="en-US" b="1"/>
              <a:t> </a:t>
            </a:r>
            <a:r>
              <a:rPr lang="en-US" b="1" err="1"/>
              <a:t>høst</a:t>
            </a:r>
            <a:r>
              <a:rPr lang="en-US" b="1"/>
              <a:t> (1.-3. </a:t>
            </a:r>
            <a:r>
              <a:rPr lang="en-US" b="1" err="1"/>
              <a:t>trinn</a:t>
            </a:r>
            <a:r>
              <a:rPr lang="en-US" b="1"/>
              <a:t> samlet </a:t>
            </a:r>
            <a:r>
              <a:rPr lang="en-US" b="1" err="1"/>
              <a:t>først</a:t>
            </a:r>
            <a:r>
              <a:rPr lang="en-US" b="1"/>
              <a:t>) </a:t>
            </a:r>
          </a:p>
          <a:p>
            <a:pPr marL="273050" lvl="0" indent="-273050" algn="l" rtl="0"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 b="1" err="1"/>
              <a:t>Utviklingssamtaler</a:t>
            </a:r>
            <a:r>
              <a:rPr lang="en-US" b="1"/>
              <a:t> ("</a:t>
            </a:r>
            <a:r>
              <a:rPr lang="en-US" b="1" err="1"/>
              <a:t>bli-kjent-samtale</a:t>
            </a:r>
            <a:r>
              <a:rPr lang="en-US" b="1"/>
              <a:t>")</a:t>
            </a:r>
            <a:endParaRPr b="1"/>
          </a:p>
          <a:p>
            <a:pPr marL="273050" marR="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1" i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Sjøstrand </a:t>
            </a:r>
            <a:r>
              <a:rPr lang="en-US" sz="4400" b="0" i="0" u="none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skole</a:t>
            </a: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–</a:t>
            </a:r>
            <a:r>
              <a:rPr lang="en-US"/>
              <a:t> </a:t>
            </a:r>
            <a:r>
              <a:rPr lang="en-US" err="1"/>
              <a:t>høsten</a:t>
            </a:r>
            <a:r>
              <a:rPr lang="en-US"/>
              <a:t> 2026 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*"/>
            </a:pPr>
            <a:r>
              <a:rPr lang="en-US" sz="2600" b="1" err="1"/>
              <a:t>T</a:t>
            </a:r>
            <a:r>
              <a:rPr lang="en-US" sz="2600" b="1" i="0" u="none" err="1"/>
              <a:t>rinnansvar</a:t>
            </a:r>
            <a:r>
              <a:rPr lang="en-US" sz="2600" b="1" i="0" u="none"/>
              <a:t> </a:t>
            </a:r>
            <a:r>
              <a:rPr lang="en-US" sz="2600" b="1" i="0" u="none" err="1"/>
              <a:t>mellomtrinn</a:t>
            </a:r>
            <a:r>
              <a:rPr lang="en-US" sz="2600" b="1" i="0" u="none"/>
              <a:t> 5.-7. </a:t>
            </a:r>
            <a:r>
              <a:rPr lang="en-US" sz="2600" b="1" i="0" u="none" err="1"/>
              <a:t>trinn</a:t>
            </a:r>
            <a:endParaRPr sz="2600" b="1"/>
          </a:p>
          <a:p>
            <a:pPr marL="273050" indent="-285750">
              <a:spcBef>
                <a:spcPts val="480"/>
              </a:spcBef>
              <a:buSzPts val="2600"/>
            </a:pPr>
            <a:r>
              <a:rPr lang="en-US" sz="2600" b="1"/>
              <a:t>Trygg </a:t>
            </a:r>
            <a:r>
              <a:rPr lang="en-US" sz="2600" b="1" err="1"/>
              <a:t>skolevei</a:t>
            </a:r>
            <a:r>
              <a:rPr lang="en-US" sz="2600" b="1"/>
              <a:t> – </a:t>
            </a:r>
            <a:r>
              <a:rPr lang="en-US" sz="2600" b="1" err="1"/>
              <a:t>Hjertesoner</a:t>
            </a:r>
            <a:r>
              <a:rPr lang="en-US" sz="2600" b="1"/>
              <a:t> </a:t>
            </a:r>
            <a:endParaRPr sz="2600" b="1"/>
          </a:p>
          <a:p>
            <a:pPr marL="273050" indent="-285750">
              <a:spcBef>
                <a:spcPts val="480"/>
              </a:spcBef>
              <a:buSzPts val="2600"/>
            </a:pPr>
            <a:r>
              <a:rPr lang="en-US" sz="2600" b="1"/>
              <a:t>Har </a:t>
            </a:r>
            <a:r>
              <a:rPr lang="en-US" sz="2600" b="1" err="1"/>
              <a:t>ansvar</a:t>
            </a:r>
            <a:r>
              <a:rPr lang="en-US" sz="2600" b="1"/>
              <a:t> for </a:t>
            </a:r>
            <a:r>
              <a:rPr lang="en-US" sz="2600" b="1" err="1"/>
              <a:t>bedriften</a:t>
            </a:r>
            <a:r>
              <a:rPr lang="en-US" sz="2600" b="1"/>
              <a:t> – jobber </a:t>
            </a:r>
            <a:r>
              <a:rPr lang="en-US" sz="2600" b="1" err="1"/>
              <a:t>tett</a:t>
            </a:r>
            <a:r>
              <a:rPr lang="en-US" sz="2600" b="1"/>
              <a:t> </a:t>
            </a:r>
            <a:r>
              <a:rPr lang="en-US" sz="2600" b="1" err="1"/>
              <a:t>sammen</a:t>
            </a:r>
            <a:r>
              <a:rPr lang="en-US" sz="2600" b="1"/>
              <a:t> med Anne-Gunn </a:t>
            </a:r>
            <a:r>
              <a:rPr lang="en-US" sz="2600" b="1" err="1"/>
              <a:t>og</a:t>
            </a:r>
            <a:r>
              <a:rPr lang="en-US" sz="2600" b="1"/>
              <a:t> Hanne med </a:t>
            </a:r>
            <a:r>
              <a:rPr lang="en-US" sz="2600" b="1" err="1"/>
              <a:t>både</a:t>
            </a:r>
            <a:r>
              <a:rPr lang="en-US" sz="2600" b="1"/>
              <a:t> personal , </a:t>
            </a:r>
            <a:r>
              <a:rPr lang="en-US" sz="2600" b="1" err="1"/>
              <a:t>elever</a:t>
            </a:r>
            <a:r>
              <a:rPr lang="en-US" sz="2600" b="1"/>
              <a:t> </a:t>
            </a:r>
            <a:r>
              <a:rPr lang="en-US" sz="2600" b="1" err="1"/>
              <a:t>og</a:t>
            </a:r>
            <a:r>
              <a:rPr lang="en-US" sz="2600" b="1"/>
              <a:t> </a:t>
            </a:r>
            <a:r>
              <a:rPr lang="en-US" sz="2600" b="1" err="1"/>
              <a:t>foreldre</a:t>
            </a:r>
            <a:r>
              <a:rPr lang="en-US" sz="2600" b="1"/>
              <a:t>….</a:t>
            </a:r>
          </a:p>
          <a:p>
            <a:pPr marL="273050" indent="-285750">
              <a:spcBef>
                <a:spcPts val="480"/>
              </a:spcBef>
              <a:buSzPts val="2600"/>
            </a:pPr>
            <a:r>
              <a:rPr lang="en-US" sz="2600" b="1"/>
              <a:t>Mobil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</a:pPr>
            <a:endParaRPr lang="en-US" sz="2600" b="1"/>
          </a:p>
          <a:p>
            <a:pPr marL="273050" marR="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1" i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Øystein -rektor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Agder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Kollektivtrafikk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styrer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denne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ordningen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Grensen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er 200o meter,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og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det er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omtrent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på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meteren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Skolen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får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tilsendt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oversikt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august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måned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/>
              <a:t>med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hvem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som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er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berettiget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skoleskyss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Skolen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har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ingen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makt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her… AKT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styrer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prosessen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–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bruker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eksakte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målinger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sitt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digitale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kartsystem</a:t>
            </a:r>
            <a:r>
              <a:rPr lang="en-US" sz="2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1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Skoleskyss</a:t>
            </a: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489879-495F-D23A-D162-488A8F13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353630-9E6A-9A2A-C677-73FA2945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43" y="2477207"/>
            <a:ext cx="6984539" cy="3611359"/>
          </a:xfrm>
        </p:spPr>
        <p:txBody>
          <a:bodyPr/>
          <a:lstStyle/>
          <a:p>
            <a:pPr marL="76200" indent="0">
              <a:buNone/>
            </a:pPr>
            <a:endParaRPr lang="nb-NO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Bilde 3" descr="Et bilde som inneholder tekst, skjermbilde, display, nummer&#10;&#10;Automatisk generert beskrivelse">
            <a:extLst>
              <a:ext uri="{FF2B5EF4-FFF2-40B4-BE49-F238E27FC236}">
                <a16:creationId xmlns:a16="http://schemas.microsoft.com/office/drawing/2014/main" id="{501CCE24-BAEC-80CD-376D-BA55652B2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2314" r="23465" b="5341"/>
          <a:stretch/>
        </p:blipFill>
        <p:spPr>
          <a:xfrm>
            <a:off x="351692" y="647114"/>
            <a:ext cx="8593208" cy="57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707025" y="2216989"/>
            <a:ext cx="7408800" cy="413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 b="1"/>
          </a:p>
          <a:p>
            <a:pPr marL="431800">
              <a:spcBef>
                <a:spcPts val="480"/>
              </a:spcBef>
              <a:buSzPts val="2200"/>
              <a:buFont typeface="Noto Sans Symbols" panose="020B0604020202020204" pitchFamily="34" charset="0"/>
              <a:buChar char="*"/>
            </a:pPr>
            <a:r>
              <a:rPr lang="en-US" sz="2000" b="1"/>
              <a:t>Lære å gå på skole</a:t>
            </a:r>
            <a:endParaRPr lang="en-US" sz="2000" b="1" dirty="0"/>
          </a:p>
          <a:p>
            <a:pPr marL="431800">
              <a:spcBef>
                <a:spcPts val="480"/>
              </a:spcBef>
              <a:buSzPts val="2200"/>
              <a:buFont typeface="Noto Sans Symbols" panose="020B0604020202020204" pitchFamily="34" charset="0"/>
              <a:buChar char="*"/>
            </a:pPr>
            <a:r>
              <a:rPr lang="en-US" sz="2000" b="1" dirty="0"/>
              <a:t>Lek –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viktig</a:t>
            </a:r>
            <a:r>
              <a:rPr lang="en-US" sz="2000" b="1"/>
              <a:t> del av det</a:t>
            </a:r>
          </a:p>
          <a:p>
            <a:pPr marL="431800">
              <a:spcBef>
                <a:spcPts val="0"/>
              </a:spcBef>
              <a:buSzPts val="2200"/>
            </a:pPr>
            <a:r>
              <a:rPr lang="en-US" sz="2000" b="1" dirty="0" err="1"/>
              <a:t>Trinn</a:t>
            </a:r>
            <a:r>
              <a:rPr lang="en-US" sz="2000" b="1" dirty="0"/>
              <a:t>, </a:t>
            </a:r>
            <a:r>
              <a:rPr lang="en-US" sz="2000" b="1" dirty="0" err="1"/>
              <a:t>bli</a:t>
            </a:r>
            <a:r>
              <a:rPr lang="en-US" sz="2000" b="1" dirty="0"/>
              <a:t> </a:t>
            </a:r>
            <a:r>
              <a:rPr lang="en-US" sz="2000" b="1" dirty="0" err="1"/>
              <a:t>godt</a:t>
            </a:r>
            <a:r>
              <a:rPr lang="en-US" sz="2000" b="1" dirty="0"/>
              <a:t> </a:t>
            </a:r>
            <a:r>
              <a:rPr lang="en-US" sz="2000" b="1" dirty="0" err="1"/>
              <a:t>kjent</a:t>
            </a:r>
            <a:endParaRPr lang="en-US" sz="2000" b="1" dirty="0"/>
          </a:p>
          <a:p>
            <a:pPr marL="4318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 panose="020B0604020202020204" pitchFamily="34" charset="0"/>
              <a:buChar char="*"/>
            </a:pPr>
            <a:r>
              <a:rPr lang="en-US" sz="2000" b="1" err="1"/>
              <a:t>Lekser</a:t>
            </a:r>
            <a:r>
              <a:rPr lang="en-US" sz="2000" b="1" dirty="0"/>
              <a:t> </a:t>
            </a:r>
            <a:endParaRPr sz="2000" b="1" dirty="0"/>
          </a:p>
          <a:p>
            <a:pPr marL="431800" lvl="0">
              <a:spcBef>
                <a:spcPts val="0"/>
              </a:spcBef>
              <a:buSzPts val="2200"/>
              <a:buFont typeface="Noto Sans Symbols" panose="020B0604020202020204" pitchFamily="34" charset="0"/>
              <a:buChar char="*"/>
            </a:pPr>
            <a:r>
              <a:rPr lang="nb-NO" sz="2000" b="1"/>
              <a:t>Skolelyst.no (NB! ikke på uteskoledager) - sjekk </a:t>
            </a:r>
            <a:r>
              <a:rPr lang="nb-NO" sz="2000" b="1" dirty="0">
                <a:hlinkClick r:id="rId3"/>
              </a:rPr>
              <a:t>https://www.skolelyst.no/</a:t>
            </a:r>
            <a:endParaRPr lang="nb-NO" sz="2000" b="1" dirty="0"/>
          </a:p>
          <a:p>
            <a:pPr marL="431800" lvl="0">
              <a:spcBef>
                <a:spcPts val="0"/>
              </a:spcBef>
              <a:buSzPts val="2200"/>
              <a:buFont typeface="Noto Sans Symbols" panose="020B0604020202020204" pitchFamily="34" charset="0"/>
              <a:buChar char="*"/>
            </a:pPr>
            <a:r>
              <a:rPr lang="nb-NO" sz="2000" b="1"/>
              <a:t>Partnerskole UiA</a:t>
            </a:r>
          </a:p>
          <a:p>
            <a:pPr marL="431800" lvl="0">
              <a:spcBef>
                <a:spcPts val="0"/>
              </a:spcBef>
              <a:buSzPts val="2200"/>
              <a:buFont typeface="Noto Sans Symbols" panose="020B0604020202020204" pitchFamily="34" charset="0"/>
              <a:buChar char="*"/>
            </a:pPr>
            <a:r>
              <a:rPr lang="en-US" sz="2000" b="1"/>
              <a:t>Tospråklige </a:t>
            </a:r>
            <a:r>
              <a:rPr lang="en-US" sz="2000" b="1" err="1"/>
              <a:t>familier</a:t>
            </a:r>
            <a:r>
              <a:rPr lang="en-US" sz="2000" b="1"/>
              <a:t>:</a:t>
            </a:r>
          </a:p>
          <a:p>
            <a:pPr marL="342900">
              <a:spcBef>
                <a:spcPts val="480"/>
              </a:spcBef>
              <a:buFont typeface="Noto Sans Symbols" panose="020B0604020202020204" pitchFamily="34" charset="0"/>
              <a:buChar char="*"/>
            </a:pPr>
            <a:r>
              <a:rPr lang="en-US" sz="2000" b="1" dirty="0"/>
              <a:t>Ta </a:t>
            </a:r>
            <a:r>
              <a:rPr lang="en-US" sz="2000" b="1" dirty="0" err="1"/>
              <a:t>kontakt</a:t>
            </a:r>
            <a:r>
              <a:rPr lang="en-US" sz="2000" b="1" dirty="0"/>
              <a:t> med Rakel </a:t>
            </a:r>
            <a:r>
              <a:rPr lang="en-US" sz="2000" b="1" dirty="0" err="1"/>
              <a:t>dersom</a:t>
            </a:r>
            <a:r>
              <a:rPr lang="en-US" sz="2000" b="1" dirty="0"/>
              <a:t> </a:t>
            </a:r>
            <a:r>
              <a:rPr lang="en-US" sz="2000" b="1" dirty="0" err="1"/>
              <a:t>barnet</a:t>
            </a:r>
            <a:r>
              <a:rPr lang="en-US" sz="2000" b="1" dirty="0"/>
              <a:t> </a:t>
            </a:r>
            <a:r>
              <a:rPr lang="en-US" sz="2000" b="1" dirty="0" err="1"/>
              <a:t>ditt</a:t>
            </a:r>
            <a:r>
              <a:rPr lang="en-US" sz="2000" b="1" dirty="0"/>
              <a:t> er </a:t>
            </a:r>
            <a:r>
              <a:rPr lang="en-US" sz="2000" b="1" dirty="0" err="1"/>
              <a:t>tospråklig</a:t>
            </a:r>
            <a:r>
              <a:rPr lang="en-US" sz="2000" b="1" dirty="0"/>
              <a:t>, det er </a:t>
            </a:r>
            <a:r>
              <a:rPr lang="en-US" sz="2000" b="1" dirty="0" err="1"/>
              <a:t>noen</a:t>
            </a:r>
            <a:r>
              <a:rPr lang="en-US" sz="2000" b="1" dirty="0"/>
              <a:t>  </a:t>
            </a:r>
            <a:r>
              <a:rPr lang="en-US" sz="2000" b="1" dirty="0" err="1"/>
              <a:t>rettigheter</a:t>
            </a:r>
            <a:r>
              <a:rPr lang="en-US" sz="2000" b="1" dirty="0"/>
              <a:t> </a:t>
            </a:r>
            <a:r>
              <a:rPr lang="en-US" sz="2000" b="1" dirty="0" err="1"/>
              <a:t>på</a:t>
            </a:r>
            <a:r>
              <a:rPr lang="en-US" sz="2000" b="1" dirty="0"/>
              <a:t> </a:t>
            </a:r>
            <a:r>
              <a:rPr lang="en-US" sz="2000" b="1" dirty="0" err="1"/>
              <a:t>skolen</a:t>
            </a:r>
            <a:r>
              <a:rPr lang="en-US" sz="2000" b="1" dirty="0"/>
              <a:t> </a:t>
            </a:r>
            <a:r>
              <a:rPr lang="en-US" sz="2000" b="1" dirty="0" err="1"/>
              <a:t>ifm</a:t>
            </a:r>
            <a:r>
              <a:rPr lang="en-US" sz="2000" b="1" dirty="0"/>
              <a:t> </a:t>
            </a:r>
            <a:r>
              <a:rPr lang="en-US" sz="2000" b="1" dirty="0" err="1"/>
              <a:t>språkopplæringen</a:t>
            </a:r>
            <a:r>
              <a:rPr lang="en-US" sz="2000" b="1" dirty="0"/>
              <a:t>.</a:t>
            </a:r>
          </a:p>
          <a:p>
            <a:pPr marL="273050" lvl="0" indent="-273050">
              <a:spcBef>
                <a:spcPts val="480"/>
              </a:spcBef>
              <a:buSzPts val="2400"/>
            </a:pPr>
            <a:endParaRPr lang="nb-NO" sz="2000" b="1"/>
          </a:p>
          <a:p>
            <a:pPr marL="342900"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endParaRPr sz="22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44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Anne-Gunn  – </a:t>
            </a:r>
            <a:r>
              <a:rPr lang="en-US" err="1"/>
              <a:t>litt</a:t>
            </a:r>
            <a:r>
              <a:rPr lang="en-US"/>
              <a:t> om 1. </a:t>
            </a:r>
            <a:r>
              <a:rPr lang="en-US" err="1"/>
              <a:t>trinn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6440CC-C667-8175-65CE-4E83B90D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Skoledagene: 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B66F15-BAA9-811D-B8F4-9DED9944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99" y="1718897"/>
            <a:ext cx="7746901" cy="4250432"/>
          </a:xfrm>
        </p:spPr>
        <p:txBody>
          <a:bodyPr/>
          <a:lstStyle/>
          <a:p>
            <a:pPr marL="76200" indent="0">
              <a:buNone/>
            </a:pPr>
            <a:r>
              <a:rPr lang="nb-NO" sz="1800" b="1">
                <a:effectLst/>
                <a:latin typeface="Arial"/>
                <a:ea typeface="Times New Roman" panose="02020603050405020304" pitchFamily="18" charset="0"/>
              </a:rPr>
              <a:t>Første skoledag</a:t>
            </a: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 høsten </a:t>
            </a:r>
            <a:r>
              <a:rPr lang="nb-NO" sz="1800">
                <a:latin typeface="Arial"/>
                <a:ea typeface="Times New Roman" panose="02020603050405020304" pitchFamily="18" charset="0"/>
              </a:rPr>
              <a:t>2026</a:t>
            </a: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 </a:t>
            </a:r>
            <a:r>
              <a:rPr lang="nb-NO" sz="1800">
                <a:latin typeface="Arial"/>
                <a:ea typeface="Times New Roman" panose="02020603050405020304" pitchFamily="18" charset="0"/>
              </a:rPr>
              <a:t>er torsdag</a:t>
            </a: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 </a:t>
            </a:r>
            <a:r>
              <a:rPr lang="nb-NO" sz="1800">
                <a:latin typeface="Arial"/>
                <a:ea typeface="Times New Roman" panose="02020603050405020304" pitchFamily="18" charset="0"/>
              </a:rPr>
              <a:t>13</a:t>
            </a: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. august.  </a:t>
            </a:r>
            <a:endParaRPr lang="no-NO" sz="1800">
              <a:latin typeface="Arial"/>
              <a:ea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Elever på trinn 1 </a:t>
            </a:r>
            <a:r>
              <a:rPr lang="nb-NO" sz="1800">
                <a:latin typeface="Arial"/>
                <a:ea typeface="Times New Roman" panose="02020603050405020304" pitchFamily="18" charset="0"/>
              </a:rPr>
              <a:t>starter</a:t>
            </a: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 klokken 09.00 </a:t>
            </a:r>
            <a:endParaRPr lang="no-NO" sz="1800">
              <a:latin typeface="Arial"/>
              <a:ea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– øvrige elever klokken 08.30. </a:t>
            </a:r>
            <a:endParaRPr lang="no-NO" sz="1800">
              <a:latin typeface="Arial"/>
              <a:ea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Fra og med fredag </a:t>
            </a:r>
            <a:r>
              <a:rPr lang="nb-NO" sz="1800">
                <a:latin typeface="Arial"/>
                <a:ea typeface="Times New Roman" panose="02020603050405020304" pitchFamily="18" charset="0"/>
              </a:rPr>
              <a:t>14</a:t>
            </a: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. august </a:t>
            </a:r>
            <a:r>
              <a:rPr lang="nb-NO" sz="1800" u="sng">
                <a:effectLst/>
                <a:latin typeface="Arial"/>
                <a:ea typeface="Times New Roman" panose="02020603050405020304" pitchFamily="18" charset="0"/>
              </a:rPr>
              <a:t>starter alle elever</a:t>
            </a:r>
            <a:r>
              <a:rPr lang="nb-NO" sz="1800">
                <a:effectLst/>
                <a:latin typeface="Arial"/>
                <a:ea typeface="Times New Roman" panose="02020603050405020304" pitchFamily="18" charset="0"/>
              </a:rPr>
              <a:t> klokken 08.30</a:t>
            </a:r>
            <a:endParaRPr lang="no-NO" sz="1800">
              <a:effectLst/>
              <a:latin typeface="Arial"/>
              <a:ea typeface="Times New Roman" panose="02020603050405020304" pitchFamily="18" charset="0"/>
            </a:endParaRPr>
          </a:p>
          <a:p>
            <a:pPr marL="76200" indent="0">
              <a:buNone/>
            </a:pPr>
            <a:endParaRPr lang="nb-NO" sz="1800" b="1">
              <a:latin typeface="Arial"/>
              <a:ea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nb-NO" sz="1800" b="1">
                <a:latin typeface="Arial"/>
                <a:ea typeface="Times New Roman" panose="02020603050405020304" pitchFamily="18" charset="0"/>
              </a:rPr>
              <a:t>Skoledagene:</a:t>
            </a:r>
          </a:p>
          <a:p>
            <a:pPr marL="76200" indent="0">
              <a:buNone/>
            </a:pPr>
            <a:r>
              <a:rPr lang="nb-NO" sz="1800">
                <a:latin typeface="Arial"/>
                <a:ea typeface="Times New Roman" panose="02020603050405020304" pitchFamily="18" charset="0"/>
              </a:rPr>
              <a:t>Mandag 08.30 - 13.25</a:t>
            </a:r>
          </a:p>
          <a:p>
            <a:pPr marL="76200" indent="0">
              <a:buNone/>
            </a:pPr>
            <a:r>
              <a:rPr lang="nb-NO" sz="1800">
                <a:latin typeface="Arial"/>
                <a:ea typeface="Times New Roman" panose="02020603050405020304" pitchFamily="18" charset="0"/>
              </a:rPr>
              <a:t>Tirsdag  08.30 - 13.40</a:t>
            </a:r>
          </a:p>
          <a:p>
            <a:pPr marL="76200" indent="0">
              <a:buNone/>
            </a:pPr>
            <a:r>
              <a:rPr lang="nb-NO" sz="1800">
                <a:latin typeface="Arial"/>
                <a:ea typeface="Times New Roman" panose="02020603050405020304" pitchFamily="18" charset="0"/>
              </a:rPr>
              <a:t>Onsdag 08.30 - 12.30</a:t>
            </a:r>
          </a:p>
          <a:p>
            <a:pPr marL="76200" indent="0">
              <a:buNone/>
            </a:pPr>
            <a:r>
              <a:rPr lang="nb-NO" sz="1800">
                <a:latin typeface="Arial"/>
                <a:ea typeface="Times New Roman" panose="02020603050405020304" pitchFamily="18" charset="0"/>
              </a:rPr>
              <a:t>Torsdag 08.30 - 14.10</a:t>
            </a:r>
          </a:p>
          <a:p>
            <a:pPr marL="76200" indent="0">
              <a:buNone/>
            </a:pPr>
            <a:r>
              <a:rPr lang="nb-NO" sz="1800">
                <a:latin typeface="Arial"/>
                <a:ea typeface="Times New Roman" panose="02020603050405020304" pitchFamily="18" charset="0"/>
              </a:rPr>
              <a:t>Fredaag 08.30 - 13.25</a:t>
            </a:r>
          </a:p>
        </p:txBody>
      </p:sp>
    </p:spTree>
    <p:extLst>
      <p:ext uri="{BB962C8B-B14F-4D97-AF65-F5344CB8AC3E}">
        <p14:creationId xmlns:p14="http://schemas.microsoft.com/office/powerpoint/2010/main" val="961639580"/>
      </p:ext>
    </p:extLst>
  </p:cSld>
  <p:clrMapOvr>
    <a:masterClrMapping/>
  </p:clrMapOvr>
</p:sld>
</file>

<file path=ppt/theme/theme1.xml><?xml version="1.0" encoding="utf-8"?>
<a:theme xmlns:a="http://schemas.openxmlformats.org/drawingml/2006/main" name="1_Bølgeform">
  <a:themeElements>
    <a:clrScheme name="Bølg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ølgeform">
  <a:themeElements>
    <a:clrScheme name="Bølg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11d2af-4345-4384-bf0a-7874a2c2aa81" xsi:nil="true"/>
    <lcf76f155ced4ddcb4097134ff3c332f xmlns="96e3c2b7-e3ff-44c5-a83b-3c0337ddeade">
      <Terms xmlns="http://schemas.microsoft.com/office/infopath/2007/PartnerControls"/>
    </lcf76f155ced4ddcb4097134ff3c332f>
    <SharedWithUsers xmlns="df11d2af-4345-4384-bf0a-7874a2c2aa81">
      <UserInfo>
        <DisplayName>Anne-Gunn Mørk</DisplayName>
        <AccountId>19</AccountId>
        <AccountType/>
      </UserInfo>
      <UserInfo>
        <DisplayName>Hanne Lampe Tollevik</DisplayName>
        <AccountId>22</AccountId>
        <AccountType/>
      </UserInfo>
      <UserInfo>
        <DisplayName>Mette Elseth Homme</DisplayName>
        <AccountId>18</AccountId>
        <AccountType/>
      </UserInfo>
      <UserInfo>
        <DisplayName>Tonje Tveito Andersen</DisplayName>
        <AccountId>42</AccountId>
        <AccountType/>
      </UserInfo>
      <UserInfo>
        <DisplayName>Mona Lindeland</DisplayName>
        <AccountId>51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28E38F87D1B04B93405667D5FED500" ma:contentTypeVersion="15" ma:contentTypeDescription="Opprett et nytt dokument." ma:contentTypeScope="" ma:versionID="c5e14ed328cd7f79608992a92ac3f8b4">
  <xsd:schema xmlns:xsd="http://www.w3.org/2001/XMLSchema" xmlns:xs="http://www.w3.org/2001/XMLSchema" xmlns:p="http://schemas.microsoft.com/office/2006/metadata/properties" xmlns:ns2="96e3c2b7-e3ff-44c5-a83b-3c0337ddeade" xmlns:ns3="df11d2af-4345-4384-bf0a-7874a2c2aa81" targetNamespace="http://schemas.microsoft.com/office/2006/metadata/properties" ma:root="true" ma:fieldsID="e53118e28a2d94fd8c909b3bbfa0c164" ns2:_="" ns3:_="">
    <xsd:import namespace="96e3c2b7-e3ff-44c5-a83b-3c0337ddeade"/>
    <xsd:import namespace="df11d2af-4345-4384-bf0a-7874a2c2a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3c2b7-e3ff-44c5-a83b-3c0337dde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eeaa9471-3809-4903-bebf-111d1dca56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1d2af-4345-4384-bf0a-7874a2c2aa8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f66b17-caa0-4b61-9818-302024b84309}" ma:internalName="TaxCatchAll" ma:showField="CatchAllData" ma:web="df11d2af-4345-4384-bf0a-7874a2c2a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719964-9304-49A4-8D52-47687D9F582B}">
  <ds:schemaRefs>
    <ds:schemaRef ds:uri="http://schemas.microsoft.com/office/2006/metadata/properties"/>
    <ds:schemaRef ds:uri="http://www.w3.org/2000/xmlns/"/>
    <ds:schemaRef ds:uri="df11d2af-4345-4384-bf0a-7874a2c2aa81"/>
    <ds:schemaRef ds:uri="http://www.w3.org/2001/XMLSchema-instance"/>
    <ds:schemaRef ds:uri="96e3c2b7-e3ff-44c5-a83b-3c0337ddead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BCDBA9-EFDB-4867-817F-C1EFEC9577B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6e3c2b7-e3ff-44c5-a83b-3c0337ddeade"/>
    <ds:schemaRef ds:uri="df11d2af-4345-4384-bf0a-7874a2c2aa8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CFCA13-E971-49A1-A05D-7A6198CE8A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Skjermfremvisning (4:3)</PresentationFormat>
  <Paragraphs>158</Paragraphs>
  <Slides>22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22</vt:i4>
      </vt:variant>
    </vt:vector>
  </HeadingPairs>
  <TitlesOfParts>
    <vt:vector size="30" baseType="lpstr">
      <vt:lpstr>Arial</vt:lpstr>
      <vt:lpstr>Candara</vt:lpstr>
      <vt:lpstr>Courier New</vt:lpstr>
      <vt:lpstr>Times New Roman</vt:lpstr>
      <vt:lpstr>Noto Sans Symbols</vt:lpstr>
      <vt:lpstr>Calibri</vt:lpstr>
      <vt:lpstr>1_Bølgeform</vt:lpstr>
      <vt:lpstr>Bølgeform</vt:lpstr>
      <vt:lpstr>Sjøstrand skole </vt:lpstr>
      <vt:lpstr>Informasjon om denne dagen </vt:lpstr>
      <vt:lpstr>Presentasjon</vt:lpstr>
      <vt:lpstr>Sjøstrand skole – høsten 2026 </vt:lpstr>
      <vt:lpstr>Øystein -rektor </vt:lpstr>
      <vt:lpstr>Skoleskyss </vt:lpstr>
      <vt:lpstr>PowerPoint-presentasjon</vt:lpstr>
      <vt:lpstr>Anne-Gunn  – litt om 1. trinn </vt:lpstr>
      <vt:lpstr>Skoledagene: </vt:lpstr>
      <vt:lpstr>FAU  </vt:lpstr>
      <vt:lpstr>FAU sine oppgaver </vt:lpstr>
      <vt:lpstr>Er du med?</vt:lpstr>
      <vt:lpstr>Mette -sosiallærer</vt:lpstr>
      <vt:lpstr>Mette -sosiallærer</vt:lpstr>
      <vt:lpstr>Tonje -helsesykepleier </vt:lpstr>
      <vt:lpstr>Kristina – TPO (spes.ped) koordinator </vt:lpstr>
      <vt:lpstr>Hanne –  SFO leder </vt:lpstr>
      <vt:lpstr> Min Skole – foresatt  </vt:lpstr>
      <vt:lpstr>minskole.no/sjostrand  </vt:lpstr>
      <vt:lpstr>Eksempel Godnyhet – 3. juni  </vt:lpstr>
      <vt:lpstr>Skolestartere hjemmeside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Sjøstrand skole</dc:title>
  <dc:creator>Øystein Olsen Mosfjeld</dc:creator>
  <cp:lastModifiedBy>Øystein Olsen Mosfjeld</cp:lastModifiedBy>
  <cp:revision>28</cp:revision>
  <dcterms:modified xsi:type="dcterms:W3CDTF">2026-06-03T08:58:28Z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0x0101000D28E38F87D1B04B93405667D5FED500</vt:lpwstr>
  </property>
  <property fmtid="{D5CDD505-2E9C-101B-9397-08002B2CF9AE}" pid="3" name="MediaServiceImageTags">
    <vt:lpwstr/>
  </property>
</Properties>
</file>